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48"/>
  </p:notesMasterIdLst>
  <p:sldIdLst>
    <p:sldId id="257" r:id="rId3"/>
    <p:sldId id="276" r:id="rId4"/>
    <p:sldId id="326" r:id="rId5"/>
    <p:sldId id="286" r:id="rId6"/>
    <p:sldId id="284" r:id="rId7"/>
    <p:sldId id="277" r:id="rId8"/>
    <p:sldId id="309" r:id="rId9"/>
    <p:sldId id="341" r:id="rId10"/>
    <p:sldId id="261" r:id="rId11"/>
    <p:sldId id="319" r:id="rId12"/>
    <p:sldId id="320" r:id="rId13"/>
    <p:sldId id="315" r:id="rId14"/>
    <p:sldId id="316" r:id="rId15"/>
    <p:sldId id="317" r:id="rId16"/>
    <p:sldId id="280" r:id="rId17"/>
    <p:sldId id="339" r:id="rId18"/>
    <p:sldId id="285" r:id="rId19"/>
    <p:sldId id="283" r:id="rId20"/>
    <p:sldId id="306" r:id="rId21"/>
    <p:sldId id="323" r:id="rId22"/>
    <p:sldId id="327" r:id="rId23"/>
    <p:sldId id="281" r:id="rId24"/>
    <p:sldId id="328" r:id="rId25"/>
    <p:sldId id="282" r:id="rId26"/>
    <p:sldId id="329" r:id="rId27"/>
    <p:sldId id="343" r:id="rId28"/>
    <p:sldId id="344" r:id="rId29"/>
    <p:sldId id="345" r:id="rId30"/>
    <p:sldId id="350" r:id="rId31"/>
    <p:sldId id="351" r:id="rId32"/>
    <p:sldId id="349" r:id="rId33"/>
    <p:sldId id="346" r:id="rId34"/>
    <p:sldId id="347" r:id="rId35"/>
    <p:sldId id="342" r:id="rId36"/>
    <p:sldId id="330" r:id="rId37"/>
    <p:sldId id="334" r:id="rId38"/>
    <p:sldId id="332" r:id="rId39"/>
    <p:sldId id="352" r:id="rId40"/>
    <p:sldId id="331" r:id="rId41"/>
    <p:sldId id="335" r:id="rId42"/>
    <p:sldId id="336" r:id="rId43"/>
    <p:sldId id="337" r:id="rId44"/>
    <p:sldId id="338" r:id="rId45"/>
    <p:sldId id="299" r:id="rId46"/>
    <p:sldId id="32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003D5C"/>
    <a:srgbClr val="8B3441"/>
    <a:srgbClr val="B7BFBF"/>
    <a:srgbClr val="B94849"/>
    <a:srgbClr val="003849"/>
    <a:srgbClr val="005378"/>
    <a:srgbClr val="00384B"/>
    <a:srgbClr val="EDF1F1"/>
    <a:srgbClr val="770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4" autoAdjust="0"/>
    <p:restoredTop sz="84413" autoAdjust="0"/>
  </p:normalViewPr>
  <p:slideViewPr>
    <p:cSldViewPr snapToGrid="0">
      <p:cViewPr varScale="1">
        <p:scale>
          <a:sx n="81" d="100"/>
          <a:sy n="81" d="100"/>
        </p:scale>
        <p:origin x="96" y="60"/>
      </p:cViewPr>
      <p:guideLst>
        <p:guide orient="horz" pos="2160"/>
        <p:guide pos="2880"/>
      </p:guideLst>
    </p:cSldViewPr>
  </p:slideViewPr>
  <p:notesTextViewPr>
    <p:cViewPr>
      <p:scale>
        <a:sx n="3" d="2"/>
        <a:sy n="3" d="2"/>
      </p:scale>
      <p:origin x="0" y="0"/>
    </p:cViewPr>
  </p:notesTextViewPr>
  <p:notesViewPr>
    <p:cSldViewPr snapToGrid="0">
      <p:cViewPr>
        <p:scale>
          <a:sx n="200" d="100"/>
          <a:sy n="200" d="100"/>
        </p:scale>
        <p:origin x="96" y="-47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1777E-0F90-4B10-A394-4F7B61FCBD50}"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US"/>
        </a:p>
      </dgm:t>
    </dgm:pt>
    <dgm:pt modelId="{85B62880-1E21-4B4F-ABDF-71E8CB57FFEC}">
      <dgm:prSet phldrT="[Text]"/>
      <dgm:spPr>
        <a:solidFill>
          <a:srgbClr val="770D29"/>
        </a:solidFill>
      </dgm:spPr>
      <dgm:t>
        <a:bodyPr/>
        <a:lstStyle/>
        <a:p>
          <a:r>
            <a:rPr lang="en-US" dirty="0"/>
            <a:t>Level 1	</a:t>
          </a:r>
        </a:p>
      </dgm:t>
    </dgm:pt>
    <dgm:pt modelId="{08EB7466-B5A6-4EC9-B320-2C3E702D615A}" type="parTrans" cxnId="{0250AE5C-C7D1-49ED-862A-B5360A04D89A}">
      <dgm:prSet/>
      <dgm:spPr/>
      <dgm:t>
        <a:bodyPr/>
        <a:lstStyle/>
        <a:p>
          <a:endParaRPr lang="en-US"/>
        </a:p>
      </dgm:t>
    </dgm:pt>
    <dgm:pt modelId="{421777A2-7AD6-4D24-B70D-5B9F4CD9026B}" type="sibTrans" cxnId="{0250AE5C-C7D1-49ED-862A-B5360A04D89A}">
      <dgm:prSet/>
      <dgm:spPr/>
      <dgm:t>
        <a:bodyPr/>
        <a:lstStyle/>
        <a:p>
          <a:endParaRPr lang="en-US"/>
        </a:p>
      </dgm:t>
    </dgm:pt>
    <dgm:pt modelId="{D87A69A8-CC11-46CD-BF24-276241612CDA}">
      <dgm:prSet phldrT="[Text]"/>
      <dgm:spPr>
        <a:solidFill>
          <a:srgbClr val="770D29"/>
        </a:solidFill>
      </dgm:spPr>
      <dgm:t>
        <a:bodyPr/>
        <a:lstStyle/>
        <a:p>
          <a:r>
            <a:rPr lang="en-US" dirty="0"/>
            <a:t>Level 2</a:t>
          </a:r>
        </a:p>
      </dgm:t>
    </dgm:pt>
    <dgm:pt modelId="{ED21ED8D-57A7-45FF-8158-877D87878F12}" type="parTrans" cxnId="{A47A75FD-F090-43FC-ADE5-8DD27B268740}">
      <dgm:prSet/>
      <dgm:spPr/>
      <dgm:t>
        <a:bodyPr/>
        <a:lstStyle/>
        <a:p>
          <a:endParaRPr lang="en-US"/>
        </a:p>
      </dgm:t>
    </dgm:pt>
    <dgm:pt modelId="{AB6FC7AE-F45E-4AD1-BFB2-6F1EDD7251EA}" type="sibTrans" cxnId="{A47A75FD-F090-43FC-ADE5-8DD27B268740}">
      <dgm:prSet/>
      <dgm:spPr/>
      <dgm:t>
        <a:bodyPr/>
        <a:lstStyle/>
        <a:p>
          <a:endParaRPr lang="en-US"/>
        </a:p>
      </dgm:t>
    </dgm:pt>
    <dgm:pt modelId="{D878B4C3-25D1-4B85-A51D-B22F444375D7}">
      <dgm:prSet phldrT="[Text]"/>
      <dgm:spPr>
        <a:solidFill>
          <a:srgbClr val="770D29"/>
        </a:solidFill>
      </dgm:spPr>
      <dgm:t>
        <a:bodyPr/>
        <a:lstStyle/>
        <a:p>
          <a:r>
            <a:rPr lang="en-US" dirty="0"/>
            <a:t>Level 3</a:t>
          </a:r>
        </a:p>
      </dgm:t>
    </dgm:pt>
    <dgm:pt modelId="{F47CF39D-7CFB-4346-8685-D79C0DD825C4}" type="parTrans" cxnId="{D755C771-0325-4B54-A94F-507445D26521}">
      <dgm:prSet/>
      <dgm:spPr/>
      <dgm:t>
        <a:bodyPr/>
        <a:lstStyle/>
        <a:p>
          <a:endParaRPr lang="en-US"/>
        </a:p>
      </dgm:t>
    </dgm:pt>
    <dgm:pt modelId="{67F0EED9-C315-47D2-8605-F6C1815ED69F}" type="sibTrans" cxnId="{D755C771-0325-4B54-A94F-507445D26521}">
      <dgm:prSet/>
      <dgm:spPr/>
      <dgm:t>
        <a:bodyPr/>
        <a:lstStyle/>
        <a:p>
          <a:endParaRPr lang="en-US"/>
        </a:p>
      </dgm:t>
    </dgm:pt>
    <dgm:pt modelId="{7DAC5792-1AA0-40D8-B4D6-8838DA779B2F}">
      <dgm:prSet phldrT="[Text]"/>
      <dgm:spPr>
        <a:solidFill>
          <a:srgbClr val="770D29"/>
        </a:solidFill>
      </dgm:spPr>
      <dgm:t>
        <a:bodyPr/>
        <a:lstStyle/>
        <a:p>
          <a:r>
            <a:rPr lang="en-US" dirty="0"/>
            <a:t>Level 4</a:t>
          </a:r>
        </a:p>
      </dgm:t>
    </dgm:pt>
    <dgm:pt modelId="{DCCA9548-4CFE-495E-B80E-DC64138A27A9}" type="parTrans" cxnId="{791D6149-77DD-4475-851D-89C09D36D981}">
      <dgm:prSet/>
      <dgm:spPr/>
      <dgm:t>
        <a:bodyPr/>
        <a:lstStyle/>
        <a:p>
          <a:endParaRPr lang="en-US"/>
        </a:p>
      </dgm:t>
    </dgm:pt>
    <dgm:pt modelId="{5903BB35-0A6D-4067-A675-FD6289EA6629}" type="sibTrans" cxnId="{791D6149-77DD-4475-851D-89C09D36D981}">
      <dgm:prSet/>
      <dgm:spPr/>
      <dgm:t>
        <a:bodyPr/>
        <a:lstStyle/>
        <a:p>
          <a:endParaRPr lang="en-US"/>
        </a:p>
      </dgm:t>
    </dgm:pt>
    <dgm:pt modelId="{609FEFC1-D25D-43C1-80BA-B3BD361B7445}">
      <dgm:prSet phldrT="[Text]"/>
      <dgm:spPr>
        <a:solidFill>
          <a:srgbClr val="770D29"/>
        </a:solidFill>
      </dgm:spPr>
      <dgm:t>
        <a:bodyPr/>
        <a:lstStyle/>
        <a:p>
          <a:r>
            <a:rPr lang="en-US" dirty="0"/>
            <a:t>Level 5</a:t>
          </a:r>
        </a:p>
      </dgm:t>
    </dgm:pt>
    <dgm:pt modelId="{1D224A74-B20C-4642-AEBE-5E387E2AF92C}" type="parTrans" cxnId="{0F171D9F-80F9-45D1-9EB5-1398305C9892}">
      <dgm:prSet/>
      <dgm:spPr/>
      <dgm:t>
        <a:bodyPr/>
        <a:lstStyle/>
        <a:p>
          <a:endParaRPr lang="en-US"/>
        </a:p>
      </dgm:t>
    </dgm:pt>
    <dgm:pt modelId="{167883CA-5516-4360-9189-F55FED1B316D}" type="sibTrans" cxnId="{0F171D9F-80F9-45D1-9EB5-1398305C9892}">
      <dgm:prSet/>
      <dgm:spPr/>
      <dgm:t>
        <a:bodyPr/>
        <a:lstStyle/>
        <a:p>
          <a:endParaRPr lang="en-US"/>
        </a:p>
      </dgm:t>
    </dgm:pt>
    <dgm:pt modelId="{AB72061E-F76C-4525-B8C7-ADEFD50027E5}">
      <dgm:prSet phldrT="[Text]"/>
      <dgm:spPr/>
      <dgm:t>
        <a:bodyPr/>
        <a:lstStyle/>
        <a:p>
          <a:r>
            <a:rPr lang="en-US" dirty="0"/>
            <a:t> Mastering Fundamentals</a:t>
          </a:r>
        </a:p>
      </dgm:t>
    </dgm:pt>
    <dgm:pt modelId="{874F49DC-BCDF-4359-AEA6-9D5F856F77B3}" type="parTrans" cxnId="{4F77E98A-A8C8-4202-9AD3-9EEE1BECF3AF}">
      <dgm:prSet/>
      <dgm:spPr/>
      <dgm:t>
        <a:bodyPr/>
        <a:lstStyle/>
        <a:p>
          <a:endParaRPr lang="en-US"/>
        </a:p>
      </dgm:t>
    </dgm:pt>
    <dgm:pt modelId="{4F47B892-509D-4E22-925B-E823603C2564}" type="sibTrans" cxnId="{4F77E98A-A8C8-4202-9AD3-9EEE1BECF3AF}">
      <dgm:prSet/>
      <dgm:spPr/>
      <dgm:t>
        <a:bodyPr/>
        <a:lstStyle/>
        <a:p>
          <a:endParaRPr lang="en-US"/>
        </a:p>
      </dgm:t>
    </dgm:pt>
    <dgm:pt modelId="{8FD36928-95EC-40DD-9168-753B9BB2111A}">
      <dgm:prSet phldrT="[Text]"/>
      <dgm:spPr/>
      <dgm:t>
        <a:bodyPr/>
        <a:lstStyle/>
        <a:p>
          <a:r>
            <a:rPr lang="en-US" dirty="0"/>
            <a:t> Learning Your Style</a:t>
          </a:r>
        </a:p>
      </dgm:t>
    </dgm:pt>
    <dgm:pt modelId="{1224C88D-F20F-480C-AE86-4DDBAC7A4794}" type="parTrans" cxnId="{361ECC13-3F52-4D3D-B7B2-A51C133BC51A}">
      <dgm:prSet/>
      <dgm:spPr/>
      <dgm:t>
        <a:bodyPr/>
        <a:lstStyle/>
        <a:p>
          <a:endParaRPr lang="en-US"/>
        </a:p>
      </dgm:t>
    </dgm:pt>
    <dgm:pt modelId="{C884E04E-7863-4C95-B2CB-BF9FA372716F}" type="sibTrans" cxnId="{361ECC13-3F52-4D3D-B7B2-A51C133BC51A}">
      <dgm:prSet/>
      <dgm:spPr/>
      <dgm:t>
        <a:bodyPr/>
        <a:lstStyle/>
        <a:p>
          <a:endParaRPr lang="en-US"/>
        </a:p>
      </dgm:t>
    </dgm:pt>
    <dgm:pt modelId="{20742B7D-35C6-4D7C-84B3-CA54FE75BCD7}">
      <dgm:prSet phldrT="[Text]"/>
      <dgm:spPr/>
      <dgm:t>
        <a:bodyPr/>
        <a:lstStyle/>
        <a:p>
          <a:r>
            <a:rPr lang="en-US" dirty="0"/>
            <a:t> Increasing Knowledge</a:t>
          </a:r>
        </a:p>
      </dgm:t>
    </dgm:pt>
    <dgm:pt modelId="{B43E94CD-A345-42CD-9042-EBF503C7FF9C}" type="parTrans" cxnId="{045495FE-2ABA-4C80-9248-DB8E3018B01F}">
      <dgm:prSet/>
      <dgm:spPr/>
      <dgm:t>
        <a:bodyPr/>
        <a:lstStyle/>
        <a:p>
          <a:endParaRPr lang="en-US"/>
        </a:p>
      </dgm:t>
    </dgm:pt>
    <dgm:pt modelId="{636A2662-1409-4C62-ABFE-48409CE82DDB}" type="sibTrans" cxnId="{045495FE-2ABA-4C80-9248-DB8E3018B01F}">
      <dgm:prSet/>
      <dgm:spPr/>
      <dgm:t>
        <a:bodyPr/>
        <a:lstStyle/>
        <a:p>
          <a:endParaRPr lang="en-US"/>
        </a:p>
      </dgm:t>
    </dgm:pt>
    <dgm:pt modelId="{811C5358-368D-4F0D-9C92-F88A41B2A6DA}">
      <dgm:prSet phldrT="[Text]"/>
      <dgm:spPr/>
      <dgm:t>
        <a:bodyPr/>
        <a:lstStyle/>
        <a:p>
          <a:r>
            <a:rPr lang="en-US" dirty="0"/>
            <a:t> Building Skills</a:t>
          </a:r>
        </a:p>
      </dgm:t>
    </dgm:pt>
    <dgm:pt modelId="{F29AD6F0-F1FB-489A-8C72-AD86B3403496}" type="parTrans" cxnId="{E7234CA7-F2A7-43FB-A6EC-114076430EAD}">
      <dgm:prSet/>
      <dgm:spPr/>
      <dgm:t>
        <a:bodyPr/>
        <a:lstStyle/>
        <a:p>
          <a:endParaRPr lang="en-US"/>
        </a:p>
      </dgm:t>
    </dgm:pt>
    <dgm:pt modelId="{848B0741-C1DC-4639-BD7A-D764D4392E17}" type="sibTrans" cxnId="{E7234CA7-F2A7-43FB-A6EC-114076430EAD}">
      <dgm:prSet/>
      <dgm:spPr/>
      <dgm:t>
        <a:bodyPr/>
        <a:lstStyle/>
        <a:p>
          <a:endParaRPr lang="en-US"/>
        </a:p>
      </dgm:t>
    </dgm:pt>
    <dgm:pt modelId="{6A5079EC-CDD6-4995-853E-47BA6C23732C}">
      <dgm:prSet phldrT="[Text]"/>
      <dgm:spPr/>
      <dgm:t>
        <a:bodyPr/>
        <a:lstStyle/>
        <a:p>
          <a:r>
            <a:rPr lang="en-US" dirty="0"/>
            <a:t> Demonstrating Expertise</a:t>
          </a:r>
        </a:p>
      </dgm:t>
    </dgm:pt>
    <dgm:pt modelId="{20EE705E-E08C-4E21-88F0-63AD966EB0EC}" type="parTrans" cxnId="{9D5D315A-A616-48D8-A9CF-57CC4BF9E0B8}">
      <dgm:prSet/>
      <dgm:spPr/>
      <dgm:t>
        <a:bodyPr/>
        <a:lstStyle/>
        <a:p>
          <a:endParaRPr lang="en-US"/>
        </a:p>
      </dgm:t>
    </dgm:pt>
    <dgm:pt modelId="{844A0023-8175-4E49-AA40-FE30964DF0AC}" type="sibTrans" cxnId="{9D5D315A-A616-48D8-A9CF-57CC4BF9E0B8}">
      <dgm:prSet/>
      <dgm:spPr/>
      <dgm:t>
        <a:bodyPr/>
        <a:lstStyle/>
        <a:p>
          <a:endParaRPr lang="en-US"/>
        </a:p>
      </dgm:t>
    </dgm:pt>
    <dgm:pt modelId="{709681A4-2D8F-457E-85BB-AC43A998CC68}" type="pres">
      <dgm:prSet presAssocID="{3C91777E-0F90-4B10-A394-4F7B61FCBD50}" presName="Name0" presStyleCnt="0">
        <dgm:presLayoutVars>
          <dgm:chMax/>
          <dgm:chPref val="3"/>
          <dgm:dir/>
          <dgm:animOne val="branch"/>
          <dgm:animLvl val="lvl"/>
        </dgm:presLayoutVars>
      </dgm:prSet>
      <dgm:spPr/>
    </dgm:pt>
    <dgm:pt modelId="{816A8418-928F-482F-B38D-4F92C8C0AF0D}" type="pres">
      <dgm:prSet presAssocID="{85B62880-1E21-4B4F-ABDF-71E8CB57FFEC}" presName="composite" presStyleCnt="0"/>
      <dgm:spPr/>
    </dgm:pt>
    <dgm:pt modelId="{DE2FF5C2-9FE2-4D73-8C06-AAC8B89EC39E}" type="pres">
      <dgm:prSet presAssocID="{85B62880-1E21-4B4F-ABDF-71E8CB57FFEC}" presName="FirstChild" presStyleLbl="revTx" presStyleIdx="0" presStyleCnt="5">
        <dgm:presLayoutVars>
          <dgm:chMax val="0"/>
          <dgm:chPref val="0"/>
          <dgm:bulletEnabled val="1"/>
        </dgm:presLayoutVars>
      </dgm:prSet>
      <dgm:spPr/>
    </dgm:pt>
    <dgm:pt modelId="{E58A23D5-3459-43FC-A611-1560AD6D0280}" type="pres">
      <dgm:prSet presAssocID="{85B62880-1E21-4B4F-ABDF-71E8CB57FFEC}" presName="Parent" presStyleLbl="alignNode1" presStyleIdx="0" presStyleCnt="5">
        <dgm:presLayoutVars>
          <dgm:chMax val="3"/>
          <dgm:chPref val="3"/>
          <dgm:bulletEnabled val="1"/>
        </dgm:presLayoutVars>
      </dgm:prSet>
      <dgm:spPr/>
    </dgm:pt>
    <dgm:pt modelId="{CE1CA223-9483-4046-BA2A-A14CCEC57CA0}" type="pres">
      <dgm:prSet presAssocID="{85B62880-1E21-4B4F-ABDF-71E8CB57FFEC}" presName="Accent" presStyleLbl="parChTrans1D1" presStyleIdx="0" presStyleCnt="5"/>
      <dgm:spPr/>
    </dgm:pt>
    <dgm:pt modelId="{CC9F287F-867F-4C65-B804-ED2262F6C813}" type="pres">
      <dgm:prSet presAssocID="{421777A2-7AD6-4D24-B70D-5B9F4CD9026B}" presName="sibTrans" presStyleCnt="0"/>
      <dgm:spPr/>
    </dgm:pt>
    <dgm:pt modelId="{A11A5463-56D8-4D05-92B9-3F12CCAD624E}" type="pres">
      <dgm:prSet presAssocID="{D87A69A8-CC11-46CD-BF24-276241612CDA}" presName="composite" presStyleCnt="0"/>
      <dgm:spPr/>
    </dgm:pt>
    <dgm:pt modelId="{7024D826-E109-4C47-9D77-D417C79E355A}" type="pres">
      <dgm:prSet presAssocID="{D87A69A8-CC11-46CD-BF24-276241612CDA}" presName="FirstChild" presStyleLbl="revTx" presStyleIdx="1" presStyleCnt="5">
        <dgm:presLayoutVars>
          <dgm:chMax val="0"/>
          <dgm:chPref val="0"/>
          <dgm:bulletEnabled val="1"/>
        </dgm:presLayoutVars>
      </dgm:prSet>
      <dgm:spPr/>
    </dgm:pt>
    <dgm:pt modelId="{F5E27392-7442-4855-83AA-D0D6B49B1739}" type="pres">
      <dgm:prSet presAssocID="{D87A69A8-CC11-46CD-BF24-276241612CDA}" presName="Parent" presStyleLbl="alignNode1" presStyleIdx="1" presStyleCnt="5" custLinFactNeighborX="-549" custLinFactNeighborY="-3501">
        <dgm:presLayoutVars>
          <dgm:chMax val="3"/>
          <dgm:chPref val="3"/>
          <dgm:bulletEnabled val="1"/>
        </dgm:presLayoutVars>
      </dgm:prSet>
      <dgm:spPr/>
    </dgm:pt>
    <dgm:pt modelId="{43C9AA45-B3EF-47FC-BBD3-BBAE694B338B}" type="pres">
      <dgm:prSet presAssocID="{D87A69A8-CC11-46CD-BF24-276241612CDA}" presName="Accent" presStyleLbl="parChTrans1D1" presStyleIdx="1" presStyleCnt="5"/>
      <dgm:spPr/>
    </dgm:pt>
    <dgm:pt modelId="{ACB3A2FC-826D-4F32-A476-DB55949B5F1D}" type="pres">
      <dgm:prSet presAssocID="{AB6FC7AE-F45E-4AD1-BFB2-6F1EDD7251EA}" presName="sibTrans" presStyleCnt="0"/>
      <dgm:spPr/>
    </dgm:pt>
    <dgm:pt modelId="{A71C23D8-6C2E-49D4-A690-C3502915BF70}" type="pres">
      <dgm:prSet presAssocID="{D878B4C3-25D1-4B85-A51D-B22F444375D7}" presName="composite" presStyleCnt="0"/>
      <dgm:spPr/>
    </dgm:pt>
    <dgm:pt modelId="{516CBE8C-EC45-49B4-9867-D7E00A903D96}" type="pres">
      <dgm:prSet presAssocID="{D878B4C3-25D1-4B85-A51D-B22F444375D7}" presName="FirstChild" presStyleLbl="revTx" presStyleIdx="2" presStyleCnt="5">
        <dgm:presLayoutVars>
          <dgm:chMax val="0"/>
          <dgm:chPref val="0"/>
          <dgm:bulletEnabled val="1"/>
        </dgm:presLayoutVars>
      </dgm:prSet>
      <dgm:spPr/>
    </dgm:pt>
    <dgm:pt modelId="{107851ED-2DDC-4592-9DF4-61ED364F3674}" type="pres">
      <dgm:prSet presAssocID="{D878B4C3-25D1-4B85-A51D-B22F444375D7}" presName="Parent" presStyleLbl="alignNode1" presStyleIdx="2" presStyleCnt="5">
        <dgm:presLayoutVars>
          <dgm:chMax val="3"/>
          <dgm:chPref val="3"/>
          <dgm:bulletEnabled val="1"/>
        </dgm:presLayoutVars>
      </dgm:prSet>
      <dgm:spPr/>
    </dgm:pt>
    <dgm:pt modelId="{2633518B-38F6-4690-BA5F-1F7C9D1DAF82}" type="pres">
      <dgm:prSet presAssocID="{D878B4C3-25D1-4B85-A51D-B22F444375D7}" presName="Accent" presStyleLbl="parChTrans1D1" presStyleIdx="2" presStyleCnt="5"/>
      <dgm:spPr/>
    </dgm:pt>
    <dgm:pt modelId="{430780CF-493B-48D0-BFB0-B61997B22499}" type="pres">
      <dgm:prSet presAssocID="{67F0EED9-C315-47D2-8605-F6C1815ED69F}" presName="sibTrans" presStyleCnt="0"/>
      <dgm:spPr/>
    </dgm:pt>
    <dgm:pt modelId="{3A11FB16-7514-49EB-A60C-20068CE1F97C}" type="pres">
      <dgm:prSet presAssocID="{7DAC5792-1AA0-40D8-B4D6-8838DA779B2F}" presName="composite" presStyleCnt="0"/>
      <dgm:spPr/>
    </dgm:pt>
    <dgm:pt modelId="{460157FB-5B30-427D-8D20-50EA9740A042}" type="pres">
      <dgm:prSet presAssocID="{7DAC5792-1AA0-40D8-B4D6-8838DA779B2F}" presName="FirstChild" presStyleLbl="revTx" presStyleIdx="3" presStyleCnt="5">
        <dgm:presLayoutVars>
          <dgm:chMax val="0"/>
          <dgm:chPref val="0"/>
          <dgm:bulletEnabled val="1"/>
        </dgm:presLayoutVars>
      </dgm:prSet>
      <dgm:spPr/>
    </dgm:pt>
    <dgm:pt modelId="{D3D19B7A-9E52-4C59-84CF-08258BD7F4FB}" type="pres">
      <dgm:prSet presAssocID="{7DAC5792-1AA0-40D8-B4D6-8838DA779B2F}" presName="Parent" presStyleLbl="alignNode1" presStyleIdx="3" presStyleCnt="5">
        <dgm:presLayoutVars>
          <dgm:chMax val="3"/>
          <dgm:chPref val="3"/>
          <dgm:bulletEnabled val="1"/>
        </dgm:presLayoutVars>
      </dgm:prSet>
      <dgm:spPr/>
    </dgm:pt>
    <dgm:pt modelId="{1EBAC379-5213-4343-A8A8-2B9A044CDB8D}" type="pres">
      <dgm:prSet presAssocID="{7DAC5792-1AA0-40D8-B4D6-8838DA779B2F}" presName="Accent" presStyleLbl="parChTrans1D1" presStyleIdx="3" presStyleCnt="5"/>
      <dgm:spPr/>
    </dgm:pt>
    <dgm:pt modelId="{54D92A66-2298-42A1-A18C-4ACF22AACD60}" type="pres">
      <dgm:prSet presAssocID="{5903BB35-0A6D-4067-A675-FD6289EA6629}" presName="sibTrans" presStyleCnt="0"/>
      <dgm:spPr/>
    </dgm:pt>
    <dgm:pt modelId="{1B6EF3D8-429A-4288-8486-00872BEC34B8}" type="pres">
      <dgm:prSet presAssocID="{609FEFC1-D25D-43C1-80BA-B3BD361B7445}" presName="composite" presStyleCnt="0"/>
      <dgm:spPr/>
    </dgm:pt>
    <dgm:pt modelId="{1E2C750B-2ACF-4EAB-B731-927D044011AB}" type="pres">
      <dgm:prSet presAssocID="{609FEFC1-D25D-43C1-80BA-B3BD361B7445}" presName="FirstChild" presStyleLbl="revTx" presStyleIdx="4" presStyleCnt="5">
        <dgm:presLayoutVars>
          <dgm:chMax val="0"/>
          <dgm:chPref val="0"/>
          <dgm:bulletEnabled val="1"/>
        </dgm:presLayoutVars>
      </dgm:prSet>
      <dgm:spPr/>
    </dgm:pt>
    <dgm:pt modelId="{20B18D27-92E3-4722-A727-9AB77A3F2BEA}" type="pres">
      <dgm:prSet presAssocID="{609FEFC1-D25D-43C1-80BA-B3BD361B7445}" presName="Parent" presStyleLbl="alignNode1" presStyleIdx="4" presStyleCnt="5">
        <dgm:presLayoutVars>
          <dgm:chMax val="3"/>
          <dgm:chPref val="3"/>
          <dgm:bulletEnabled val="1"/>
        </dgm:presLayoutVars>
      </dgm:prSet>
      <dgm:spPr/>
    </dgm:pt>
    <dgm:pt modelId="{58D185D6-D734-4F2D-9A9A-9382DF5EDFF1}" type="pres">
      <dgm:prSet presAssocID="{609FEFC1-D25D-43C1-80BA-B3BD361B7445}" presName="Accent" presStyleLbl="parChTrans1D1" presStyleIdx="4" presStyleCnt="5"/>
      <dgm:spPr/>
    </dgm:pt>
  </dgm:ptLst>
  <dgm:cxnLst>
    <dgm:cxn modelId="{1BB7F60B-EC7D-441A-BA51-38CDDBBA6A99}" type="presOf" srcId="{3C91777E-0F90-4B10-A394-4F7B61FCBD50}" destId="{709681A4-2D8F-457E-85BB-AC43A998CC68}" srcOrd="0" destOrd="0" presId="urn:microsoft.com/office/officeart/2011/layout/TabList"/>
    <dgm:cxn modelId="{361ECC13-3F52-4D3D-B7B2-A51C133BC51A}" srcId="{D87A69A8-CC11-46CD-BF24-276241612CDA}" destId="{8FD36928-95EC-40DD-9168-753B9BB2111A}" srcOrd="0" destOrd="0" parTransId="{1224C88D-F20F-480C-AE86-4DDBAC7A4794}" sibTransId="{C884E04E-7863-4C95-B2CB-BF9FA372716F}"/>
    <dgm:cxn modelId="{4BF36C22-9418-4EE3-B3F9-76BC102445FC}" type="presOf" srcId="{20742B7D-35C6-4D7C-84B3-CA54FE75BCD7}" destId="{516CBE8C-EC45-49B4-9867-D7E00A903D96}" srcOrd="0" destOrd="0" presId="urn:microsoft.com/office/officeart/2011/layout/TabList"/>
    <dgm:cxn modelId="{9A3EEF23-8F1A-429B-AF72-C1914BA0490D}" type="presOf" srcId="{609FEFC1-D25D-43C1-80BA-B3BD361B7445}" destId="{20B18D27-92E3-4722-A727-9AB77A3F2BEA}" srcOrd="0" destOrd="0" presId="urn:microsoft.com/office/officeart/2011/layout/TabList"/>
    <dgm:cxn modelId="{0250AE5C-C7D1-49ED-862A-B5360A04D89A}" srcId="{3C91777E-0F90-4B10-A394-4F7B61FCBD50}" destId="{85B62880-1E21-4B4F-ABDF-71E8CB57FFEC}" srcOrd="0" destOrd="0" parTransId="{08EB7466-B5A6-4EC9-B320-2C3E702D615A}" sibTransId="{421777A2-7AD6-4D24-B70D-5B9F4CD9026B}"/>
    <dgm:cxn modelId="{9F682463-CF6A-4A27-A79F-486330F254ED}" type="presOf" srcId="{D878B4C3-25D1-4B85-A51D-B22F444375D7}" destId="{107851ED-2DDC-4592-9DF4-61ED364F3674}" srcOrd="0" destOrd="0" presId="urn:microsoft.com/office/officeart/2011/layout/TabList"/>
    <dgm:cxn modelId="{791D6149-77DD-4475-851D-89C09D36D981}" srcId="{3C91777E-0F90-4B10-A394-4F7B61FCBD50}" destId="{7DAC5792-1AA0-40D8-B4D6-8838DA779B2F}" srcOrd="3" destOrd="0" parTransId="{DCCA9548-4CFE-495E-B80E-DC64138A27A9}" sibTransId="{5903BB35-0A6D-4067-A675-FD6289EA6629}"/>
    <dgm:cxn modelId="{B4F2CD50-AA5A-4F63-94AE-E20451846711}" type="presOf" srcId="{85B62880-1E21-4B4F-ABDF-71E8CB57FFEC}" destId="{E58A23D5-3459-43FC-A611-1560AD6D0280}" srcOrd="0" destOrd="0" presId="urn:microsoft.com/office/officeart/2011/layout/TabList"/>
    <dgm:cxn modelId="{D755C771-0325-4B54-A94F-507445D26521}" srcId="{3C91777E-0F90-4B10-A394-4F7B61FCBD50}" destId="{D878B4C3-25D1-4B85-A51D-B22F444375D7}" srcOrd="2" destOrd="0" parTransId="{F47CF39D-7CFB-4346-8685-D79C0DD825C4}" sibTransId="{67F0EED9-C315-47D2-8605-F6C1815ED69F}"/>
    <dgm:cxn modelId="{8765D957-A9F5-4B1B-BAD4-69B36F79832F}" type="presOf" srcId="{7DAC5792-1AA0-40D8-B4D6-8838DA779B2F}" destId="{D3D19B7A-9E52-4C59-84CF-08258BD7F4FB}" srcOrd="0" destOrd="0" presId="urn:microsoft.com/office/officeart/2011/layout/TabList"/>
    <dgm:cxn modelId="{9D5D315A-A616-48D8-A9CF-57CC4BF9E0B8}" srcId="{609FEFC1-D25D-43C1-80BA-B3BD361B7445}" destId="{6A5079EC-CDD6-4995-853E-47BA6C23732C}" srcOrd="0" destOrd="0" parTransId="{20EE705E-E08C-4E21-88F0-63AD966EB0EC}" sibTransId="{844A0023-8175-4E49-AA40-FE30964DF0AC}"/>
    <dgm:cxn modelId="{70B5D97D-BFDC-4F69-ACBB-5B4462FBBB84}" type="presOf" srcId="{6A5079EC-CDD6-4995-853E-47BA6C23732C}" destId="{1E2C750B-2ACF-4EAB-B731-927D044011AB}" srcOrd="0" destOrd="0" presId="urn:microsoft.com/office/officeart/2011/layout/TabList"/>
    <dgm:cxn modelId="{197A197F-9C0B-4E0E-A095-5A65FDCDD15C}" type="presOf" srcId="{D87A69A8-CC11-46CD-BF24-276241612CDA}" destId="{F5E27392-7442-4855-83AA-D0D6B49B1739}" srcOrd="0" destOrd="0" presId="urn:microsoft.com/office/officeart/2011/layout/TabList"/>
    <dgm:cxn modelId="{B91C6F89-AB37-439B-A029-810BA640ABBA}" type="presOf" srcId="{AB72061E-F76C-4525-B8C7-ADEFD50027E5}" destId="{DE2FF5C2-9FE2-4D73-8C06-AAC8B89EC39E}" srcOrd="0" destOrd="0" presId="urn:microsoft.com/office/officeart/2011/layout/TabList"/>
    <dgm:cxn modelId="{4F77E98A-A8C8-4202-9AD3-9EEE1BECF3AF}" srcId="{85B62880-1E21-4B4F-ABDF-71E8CB57FFEC}" destId="{AB72061E-F76C-4525-B8C7-ADEFD50027E5}" srcOrd="0" destOrd="0" parTransId="{874F49DC-BCDF-4359-AEA6-9D5F856F77B3}" sibTransId="{4F47B892-509D-4E22-925B-E823603C2564}"/>
    <dgm:cxn modelId="{0F171D9F-80F9-45D1-9EB5-1398305C9892}" srcId="{3C91777E-0F90-4B10-A394-4F7B61FCBD50}" destId="{609FEFC1-D25D-43C1-80BA-B3BD361B7445}" srcOrd="4" destOrd="0" parTransId="{1D224A74-B20C-4642-AEBE-5E387E2AF92C}" sibTransId="{167883CA-5516-4360-9189-F55FED1B316D}"/>
    <dgm:cxn modelId="{E7234CA7-F2A7-43FB-A6EC-114076430EAD}" srcId="{7DAC5792-1AA0-40D8-B4D6-8838DA779B2F}" destId="{811C5358-368D-4F0D-9C92-F88A41B2A6DA}" srcOrd="0" destOrd="0" parTransId="{F29AD6F0-F1FB-489A-8C72-AD86B3403496}" sibTransId="{848B0741-C1DC-4639-BD7A-D764D4392E17}"/>
    <dgm:cxn modelId="{03666DD5-6E11-43DB-AEDE-06AF08652F13}" type="presOf" srcId="{811C5358-368D-4F0D-9C92-F88A41B2A6DA}" destId="{460157FB-5B30-427D-8D20-50EA9740A042}" srcOrd="0" destOrd="0" presId="urn:microsoft.com/office/officeart/2011/layout/TabList"/>
    <dgm:cxn modelId="{AF1DECF1-3677-4782-ADE2-37CC9A9B3462}" type="presOf" srcId="{8FD36928-95EC-40DD-9168-753B9BB2111A}" destId="{7024D826-E109-4C47-9D77-D417C79E355A}" srcOrd="0" destOrd="0" presId="urn:microsoft.com/office/officeart/2011/layout/TabList"/>
    <dgm:cxn modelId="{A47A75FD-F090-43FC-ADE5-8DD27B268740}" srcId="{3C91777E-0F90-4B10-A394-4F7B61FCBD50}" destId="{D87A69A8-CC11-46CD-BF24-276241612CDA}" srcOrd="1" destOrd="0" parTransId="{ED21ED8D-57A7-45FF-8158-877D87878F12}" sibTransId="{AB6FC7AE-F45E-4AD1-BFB2-6F1EDD7251EA}"/>
    <dgm:cxn modelId="{045495FE-2ABA-4C80-9248-DB8E3018B01F}" srcId="{D878B4C3-25D1-4B85-A51D-B22F444375D7}" destId="{20742B7D-35C6-4D7C-84B3-CA54FE75BCD7}" srcOrd="0" destOrd="0" parTransId="{B43E94CD-A345-42CD-9042-EBF503C7FF9C}" sibTransId="{636A2662-1409-4C62-ABFE-48409CE82DDB}"/>
    <dgm:cxn modelId="{8E814A39-3734-458D-B794-96658586F46C}" type="presParOf" srcId="{709681A4-2D8F-457E-85BB-AC43A998CC68}" destId="{816A8418-928F-482F-B38D-4F92C8C0AF0D}" srcOrd="0" destOrd="0" presId="urn:microsoft.com/office/officeart/2011/layout/TabList"/>
    <dgm:cxn modelId="{B34AD97D-8E29-41F9-8B7D-D6180065C3B6}" type="presParOf" srcId="{816A8418-928F-482F-B38D-4F92C8C0AF0D}" destId="{DE2FF5C2-9FE2-4D73-8C06-AAC8B89EC39E}" srcOrd="0" destOrd="0" presId="urn:microsoft.com/office/officeart/2011/layout/TabList"/>
    <dgm:cxn modelId="{265735FE-65A2-491D-A8FD-E1B72EDDC6F3}" type="presParOf" srcId="{816A8418-928F-482F-B38D-4F92C8C0AF0D}" destId="{E58A23D5-3459-43FC-A611-1560AD6D0280}" srcOrd="1" destOrd="0" presId="urn:microsoft.com/office/officeart/2011/layout/TabList"/>
    <dgm:cxn modelId="{1BFAB3A1-3CC9-4FB6-9936-758E7CEB6817}" type="presParOf" srcId="{816A8418-928F-482F-B38D-4F92C8C0AF0D}" destId="{CE1CA223-9483-4046-BA2A-A14CCEC57CA0}" srcOrd="2" destOrd="0" presId="urn:microsoft.com/office/officeart/2011/layout/TabList"/>
    <dgm:cxn modelId="{9E0C54B8-6320-4CB0-B72F-4725B4F14E99}" type="presParOf" srcId="{709681A4-2D8F-457E-85BB-AC43A998CC68}" destId="{CC9F287F-867F-4C65-B804-ED2262F6C813}" srcOrd="1" destOrd="0" presId="urn:microsoft.com/office/officeart/2011/layout/TabList"/>
    <dgm:cxn modelId="{BD7FFD41-8425-44B7-A215-8B506DB35358}" type="presParOf" srcId="{709681A4-2D8F-457E-85BB-AC43A998CC68}" destId="{A11A5463-56D8-4D05-92B9-3F12CCAD624E}" srcOrd="2" destOrd="0" presId="urn:microsoft.com/office/officeart/2011/layout/TabList"/>
    <dgm:cxn modelId="{A2DA4A39-9A9F-4249-A757-C6586C48350B}" type="presParOf" srcId="{A11A5463-56D8-4D05-92B9-3F12CCAD624E}" destId="{7024D826-E109-4C47-9D77-D417C79E355A}" srcOrd="0" destOrd="0" presId="urn:microsoft.com/office/officeart/2011/layout/TabList"/>
    <dgm:cxn modelId="{D86DE52F-015A-4CB6-B5CD-B76B116B6B0E}" type="presParOf" srcId="{A11A5463-56D8-4D05-92B9-3F12CCAD624E}" destId="{F5E27392-7442-4855-83AA-D0D6B49B1739}" srcOrd="1" destOrd="0" presId="urn:microsoft.com/office/officeart/2011/layout/TabList"/>
    <dgm:cxn modelId="{383A5B46-66A1-4837-B85B-84E04BF5F244}" type="presParOf" srcId="{A11A5463-56D8-4D05-92B9-3F12CCAD624E}" destId="{43C9AA45-B3EF-47FC-BBD3-BBAE694B338B}" srcOrd="2" destOrd="0" presId="urn:microsoft.com/office/officeart/2011/layout/TabList"/>
    <dgm:cxn modelId="{7EB63BD3-44DF-44C4-B94D-EA668B18C25C}" type="presParOf" srcId="{709681A4-2D8F-457E-85BB-AC43A998CC68}" destId="{ACB3A2FC-826D-4F32-A476-DB55949B5F1D}" srcOrd="3" destOrd="0" presId="urn:microsoft.com/office/officeart/2011/layout/TabList"/>
    <dgm:cxn modelId="{1093D569-C07F-45EB-8886-4BBF94ED0629}" type="presParOf" srcId="{709681A4-2D8F-457E-85BB-AC43A998CC68}" destId="{A71C23D8-6C2E-49D4-A690-C3502915BF70}" srcOrd="4" destOrd="0" presId="urn:microsoft.com/office/officeart/2011/layout/TabList"/>
    <dgm:cxn modelId="{04D57B2C-6E0E-4045-A7A6-A74B76EB096F}" type="presParOf" srcId="{A71C23D8-6C2E-49D4-A690-C3502915BF70}" destId="{516CBE8C-EC45-49B4-9867-D7E00A903D96}" srcOrd="0" destOrd="0" presId="urn:microsoft.com/office/officeart/2011/layout/TabList"/>
    <dgm:cxn modelId="{17382338-DE7C-4AF6-A174-358C9F806A35}" type="presParOf" srcId="{A71C23D8-6C2E-49D4-A690-C3502915BF70}" destId="{107851ED-2DDC-4592-9DF4-61ED364F3674}" srcOrd="1" destOrd="0" presId="urn:microsoft.com/office/officeart/2011/layout/TabList"/>
    <dgm:cxn modelId="{FFE15E5B-5427-47E2-926D-27749B9B951F}" type="presParOf" srcId="{A71C23D8-6C2E-49D4-A690-C3502915BF70}" destId="{2633518B-38F6-4690-BA5F-1F7C9D1DAF82}" srcOrd="2" destOrd="0" presId="urn:microsoft.com/office/officeart/2011/layout/TabList"/>
    <dgm:cxn modelId="{37E7A27B-87D9-495E-B3EC-F3741B8165AF}" type="presParOf" srcId="{709681A4-2D8F-457E-85BB-AC43A998CC68}" destId="{430780CF-493B-48D0-BFB0-B61997B22499}" srcOrd="5" destOrd="0" presId="urn:microsoft.com/office/officeart/2011/layout/TabList"/>
    <dgm:cxn modelId="{4DE206A5-6335-4FE5-86BD-CD30BD51672D}" type="presParOf" srcId="{709681A4-2D8F-457E-85BB-AC43A998CC68}" destId="{3A11FB16-7514-49EB-A60C-20068CE1F97C}" srcOrd="6" destOrd="0" presId="urn:microsoft.com/office/officeart/2011/layout/TabList"/>
    <dgm:cxn modelId="{9E0426B5-6CA6-4AE0-9496-36E025E90248}" type="presParOf" srcId="{3A11FB16-7514-49EB-A60C-20068CE1F97C}" destId="{460157FB-5B30-427D-8D20-50EA9740A042}" srcOrd="0" destOrd="0" presId="urn:microsoft.com/office/officeart/2011/layout/TabList"/>
    <dgm:cxn modelId="{45FB29DF-0C95-41B6-98CC-529530FC838E}" type="presParOf" srcId="{3A11FB16-7514-49EB-A60C-20068CE1F97C}" destId="{D3D19B7A-9E52-4C59-84CF-08258BD7F4FB}" srcOrd="1" destOrd="0" presId="urn:microsoft.com/office/officeart/2011/layout/TabList"/>
    <dgm:cxn modelId="{BFA98EE0-C896-4DD1-8736-8B0B39BB3F8E}" type="presParOf" srcId="{3A11FB16-7514-49EB-A60C-20068CE1F97C}" destId="{1EBAC379-5213-4343-A8A8-2B9A044CDB8D}" srcOrd="2" destOrd="0" presId="urn:microsoft.com/office/officeart/2011/layout/TabList"/>
    <dgm:cxn modelId="{B52CE2FF-1EC0-4D0E-A1E6-B71233543AE8}" type="presParOf" srcId="{709681A4-2D8F-457E-85BB-AC43A998CC68}" destId="{54D92A66-2298-42A1-A18C-4ACF22AACD60}" srcOrd="7" destOrd="0" presId="urn:microsoft.com/office/officeart/2011/layout/TabList"/>
    <dgm:cxn modelId="{34D58ACA-EAC7-41A7-8A9B-9879B0D7E290}" type="presParOf" srcId="{709681A4-2D8F-457E-85BB-AC43A998CC68}" destId="{1B6EF3D8-429A-4288-8486-00872BEC34B8}" srcOrd="8" destOrd="0" presId="urn:microsoft.com/office/officeart/2011/layout/TabList"/>
    <dgm:cxn modelId="{6A3F8A6A-F4E3-4C7E-B5D9-C9EFED701BF3}" type="presParOf" srcId="{1B6EF3D8-429A-4288-8486-00872BEC34B8}" destId="{1E2C750B-2ACF-4EAB-B731-927D044011AB}" srcOrd="0" destOrd="0" presId="urn:microsoft.com/office/officeart/2011/layout/TabList"/>
    <dgm:cxn modelId="{72C7D684-D7B3-4BA7-B1F9-86E0EF9A631D}" type="presParOf" srcId="{1B6EF3D8-429A-4288-8486-00872BEC34B8}" destId="{20B18D27-92E3-4722-A727-9AB77A3F2BEA}" srcOrd="1" destOrd="0" presId="urn:microsoft.com/office/officeart/2011/layout/TabList"/>
    <dgm:cxn modelId="{F759816C-34C0-4610-9AD7-875BD2462300}" type="presParOf" srcId="{1B6EF3D8-429A-4288-8486-00872BEC34B8}" destId="{58D185D6-D734-4F2D-9A9A-9382DF5EDFF1}"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91777E-0F90-4B10-A394-4F7B61FCBD50}"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US"/>
        </a:p>
      </dgm:t>
    </dgm:pt>
    <dgm:pt modelId="{85B62880-1E21-4B4F-ABDF-71E8CB57FFEC}">
      <dgm:prSet phldrT="[Text]"/>
      <dgm:spPr>
        <a:solidFill>
          <a:srgbClr val="770D29"/>
        </a:solidFill>
      </dgm:spPr>
      <dgm:t>
        <a:bodyPr/>
        <a:lstStyle/>
        <a:p>
          <a:r>
            <a:rPr lang="en-US" dirty="0"/>
            <a:t>Level 2	</a:t>
          </a:r>
        </a:p>
      </dgm:t>
    </dgm:pt>
    <dgm:pt modelId="{08EB7466-B5A6-4EC9-B320-2C3E702D615A}" type="parTrans" cxnId="{0250AE5C-C7D1-49ED-862A-B5360A04D89A}">
      <dgm:prSet/>
      <dgm:spPr/>
      <dgm:t>
        <a:bodyPr/>
        <a:lstStyle/>
        <a:p>
          <a:endParaRPr lang="en-US"/>
        </a:p>
      </dgm:t>
    </dgm:pt>
    <dgm:pt modelId="{421777A2-7AD6-4D24-B70D-5B9F4CD9026B}" type="sibTrans" cxnId="{0250AE5C-C7D1-49ED-862A-B5360A04D89A}">
      <dgm:prSet/>
      <dgm:spPr/>
      <dgm:t>
        <a:bodyPr/>
        <a:lstStyle/>
        <a:p>
          <a:endParaRPr lang="en-US"/>
        </a:p>
      </dgm:t>
    </dgm:pt>
    <dgm:pt modelId="{AB72061E-F76C-4525-B8C7-ADEFD50027E5}">
      <dgm:prSet phldrT="[Text]"/>
      <dgm:spPr/>
      <dgm:t>
        <a:bodyPr/>
        <a:lstStyle/>
        <a:p>
          <a:r>
            <a:rPr lang="en-US" dirty="0"/>
            <a:t> </a:t>
          </a:r>
        </a:p>
      </dgm:t>
    </dgm:pt>
    <dgm:pt modelId="{874F49DC-BCDF-4359-AEA6-9D5F856F77B3}" type="parTrans" cxnId="{4F77E98A-A8C8-4202-9AD3-9EEE1BECF3AF}">
      <dgm:prSet/>
      <dgm:spPr/>
      <dgm:t>
        <a:bodyPr/>
        <a:lstStyle/>
        <a:p>
          <a:endParaRPr lang="en-US"/>
        </a:p>
      </dgm:t>
    </dgm:pt>
    <dgm:pt modelId="{4F47B892-509D-4E22-925B-E823603C2564}" type="sibTrans" cxnId="{4F77E98A-A8C8-4202-9AD3-9EEE1BECF3AF}">
      <dgm:prSet/>
      <dgm:spPr/>
      <dgm:t>
        <a:bodyPr/>
        <a:lstStyle/>
        <a:p>
          <a:endParaRPr lang="en-US"/>
        </a:p>
      </dgm:t>
    </dgm:pt>
    <dgm:pt modelId="{709681A4-2D8F-457E-85BB-AC43A998CC68}" type="pres">
      <dgm:prSet presAssocID="{3C91777E-0F90-4B10-A394-4F7B61FCBD50}" presName="Name0" presStyleCnt="0">
        <dgm:presLayoutVars>
          <dgm:chMax/>
          <dgm:chPref val="3"/>
          <dgm:dir/>
          <dgm:animOne val="branch"/>
          <dgm:animLvl val="lvl"/>
        </dgm:presLayoutVars>
      </dgm:prSet>
      <dgm:spPr/>
    </dgm:pt>
    <dgm:pt modelId="{816A8418-928F-482F-B38D-4F92C8C0AF0D}" type="pres">
      <dgm:prSet presAssocID="{85B62880-1E21-4B4F-ABDF-71E8CB57FFEC}" presName="composite" presStyleCnt="0"/>
      <dgm:spPr/>
    </dgm:pt>
    <dgm:pt modelId="{DE2FF5C2-9FE2-4D73-8C06-AAC8B89EC39E}" type="pres">
      <dgm:prSet presAssocID="{85B62880-1E21-4B4F-ABDF-71E8CB57FFEC}" presName="FirstChild" presStyleLbl="revTx" presStyleIdx="0" presStyleCnt="1" custLinFactNeighborY="-1027">
        <dgm:presLayoutVars>
          <dgm:chMax val="0"/>
          <dgm:chPref val="0"/>
          <dgm:bulletEnabled val="1"/>
        </dgm:presLayoutVars>
      </dgm:prSet>
      <dgm:spPr/>
    </dgm:pt>
    <dgm:pt modelId="{E58A23D5-3459-43FC-A611-1560AD6D0280}" type="pres">
      <dgm:prSet presAssocID="{85B62880-1E21-4B4F-ABDF-71E8CB57FFEC}" presName="Parent" presStyleLbl="alignNode1" presStyleIdx="0" presStyleCnt="1">
        <dgm:presLayoutVars>
          <dgm:chMax val="3"/>
          <dgm:chPref val="3"/>
          <dgm:bulletEnabled val="1"/>
        </dgm:presLayoutVars>
      </dgm:prSet>
      <dgm:spPr/>
    </dgm:pt>
    <dgm:pt modelId="{CE1CA223-9483-4046-BA2A-A14CCEC57CA0}" type="pres">
      <dgm:prSet presAssocID="{85B62880-1E21-4B4F-ABDF-71E8CB57FFEC}" presName="Accent" presStyleLbl="parChTrans1D1" presStyleIdx="0" presStyleCnt="1"/>
      <dgm:spPr/>
    </dgm:pt>
  </dgm:ptLst>
  <dgm:cxnLst>
    <dgm:cxn modelId="{1BB7F60B-EC7D-441A-BA51-38CDDBBA6A99}" type="presOf" srcId="{3C91777E-0F90-4B10-A394-4F7B61FCBD50}" destId="{709681A4-2D8F-457E-85BB-AC43A998CC68}" srcOrd="0" destOrd="0" presId="urn:microsoft.com/office/officeart/2011/layout/TabList"/>
    <dgm:cxn modelId="{0250AE5C-C7D1-49ED-862A-B5360A04D89A}" srcId="{3C91777E-0F90-4B10-A394-4F7B61FCBD50}" destId="{85B62880-1E21-4B4F-ABDF-71E8CB57FFEC}" srcOrd="0" destOrd="0" parTransId="{08EB7466-B5A6-4EC9-B320-2C3E702D615A}" sibTransId="{421777A2-7AD6-4D24-B70D-5B9F4CD9026B}"/>
    <dgm:cxn modelId="{B4F2CD50-AA5A-4F63-94AE-E20451846711}" type="presOf" srcId="{85B62880-1E21-4B4F-ABDF-71E8CB57FFEC}" destId="{E58A23D5-3459-43FC-A611-1560AD6D0280}" srcOrd="0" destOrd="0" presId="urn:microsoft.com/office/officeart/2011/layout/TabList"/>
    <dgm:cxn modelId="{B91C6F89-AB37-439B-A029-810BA640ABBA}" type="presOf" srcId="{AB72061E-F76C-4525-B8C7-ADEFD50027E5}" destId="{DE2FF5C2-9FE2-4D73-8C06-AAC8B89EC39E}" srcOrd="0" destOrd="0" presId="urn:microsoft.com/office/officeart/2011/layout/TabList"/>
    <dgm:cxn modelId="{4F77E98A-A8C8-4202-9AD3-9EEE1BECF3AF}" srcId="{85B62880-1E21-4B4F-ABDF-71E8CB57FFEC}" destId="{AB72061E-F76C-4525-B8C7-ADEFD50027E5}" srcOrd="0" destOrd="0" parTransId="{874F49DC-BCDF-4359-AEA6-9D5F856F77B3}" sibTransId="{4F47B892-509D-4E22-925B-E823603C2564}"/>
    <dgm:cxn modelId="{8E814A39-3734-458D-B794-96658586F46C}" type="presParOf" srcId="{709681A4-2D8F-457E-85BB-AC43A998CC68}" destId="{816A8418-928F-482F-B38D-4F92C8C0AF0D}" srcOrd="0" destOrd="0" presId="urn:microsoft.com/office/officeart/2011/layout/TabList"/>
    <dgm:cxn modelId="{B34AD97D-8E29-41F9-8B7D-D6180065C3B6}" type="presParOf" srcId="{816A8418-928F-482F-B38D-4F92C8C0AF0D}" destId="{DE2FF5C2-9FE2-4D73-8C06-AAC8B89EC39E}" srcOrd="0" destOrd="0" presId="urn:microsoft.com/office/officeart/2011/layout/TabList"/>
    <dgm:cxn modelId="{265735FE-65A2-491D-A8FD-E1B72EDDC6F3}" type="presParOf" srcId="{816A8418-928F-482F-B38D-4F92C8C0AF0D}" destId="{E58A23D5-3459-43FC-A611-1560AD6D0280}" srcOrd="1" destOrd="0" presId="urn:microsoft.com/office/officeart/2011/layout/TabList"/>
    <dgm:cxn modelId="{1BFAB3A1-3CC9-4FB6-9936-758E7CEB6817}" type="presParOf" srcId="{816A8418-928F-482F-B38D-4F92C8C0AF0D}" destId="{CE1CA223-9483-4046-BA2A-A14CCEC57CA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91777E-0F90-4B10-A394-4F7B61FCBD50}"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US"/>
        </a:p>
      </dgm:t>
    </dgm:pt>
    <dgm:pt modelId="{85B62880-1E21-4B4F-ABDF-71E8CB57FFEC}">
      <dgm:prSet phldrT="[Text]"/>
      <dgm:spPr>
        <a:solidFill>
          <a:srgbClr val="770D29"/>
        </a:solidFill>
      </dgm:spPr>
      <dgm:t>
        <a:bodyPr/>
        <a:lstStyle/>
        <a:p>
          <a:r>
            <a:rPr lang="en-US" dirty="0"/>
            <a:t>Level 2	</a:t>
          </a:r>
        </a:p>
      </dgm:t>
    </dgm:pt>
    <dgm:pt modelId="{08EB7466-B5A6-4EC9-B320-2C3E702D615A}" type="parTrans" cxnId="{0250AE5C-C7D1-49ED-862A-B5360A04D89A}">
      <dgm:prSet/>
      <dgm:spPr/>
      <dgm:t>
        <a:bodyPr/>
        <a:lstStyle/>
        <a:p>
          <a:endParaRPr lang="en-US"/>
        </a:p>
      </dgm:t>
    </dgm:pt>
    <dgm:pt modelId="{421777A2-7AD6-4D24-B70D-5B9F4CD9026B}" type="sibTrans" cxnId="{0250AE5C-C7D1-49ED-862A-B5360A04D89A}">
      <dgm:prSet/>
      <dgm:spPr/>
      <dgm:t>
        <a:bodyPr/>
        <a:lstStyle/>
        <a:p>
          <a:endParaRPr lang="en-US"/>
        </a:p>
      </dgm:t>
    </dgm:pt>
    <dgm:pt modelId="{AB72061E-F76C-4525-B8C7-ADEFD50027E5}">
      <dgm:prSet phldrT="[Text]"/>
      <dgm:spPr/>
      <dgm:t>
        <a:bodyPr/>
        <a:lstStyle/>
        <a:p>
          <a:r>
            <a:rPr lang="en-US" dirty="0"/>
            <a:t> </a:t>
          </a:r>
        </a:p>
      </dgm:t>
    </dgm:pt>
    <dgm:pt modelId="{874F49DC-BCDF-4359-AEA6-9D5F856F77B3}" type="parTrans" cxnId="{4F77E98A-A8C8-4202-9AD3-9EEE1BECF3AF}">
      <dgm:prSet/>
      <dgm:spPr/>
      <dgm:t>
        <a:bodyPr/>
        <a:lstStyle/>
        <a:p>
          <a:endParaRPr lang="en-US"/>
        </a:p>
      </dgm:t>
    </dgm:pt>
    <dgm:pt modelId="{4F47B892-509D-4E22-925B-E823603C2564}" type="sibTrans" cxnId="{4F77E98A-A8C8-4202-9AD3-9EEE1BECF3AF}">
      <dgm:prSet/>
      <dgm:spPr/>
      <dgm:t>
        <a:bodyPr/>
        <a:lstStyle/>
        <a:p>
          <a:endParaRPr lang="en-US"/>
        </a:p>
      </dgm:t>
    </dgm:pt>
    <dgm:pt modelId="{709681A4-2D8F-457E-85BB-AC43A998CC68}" type="pres">
      <dgm:prSet presAssocID="{3C91777E-0F90-4B10-A394-4F7B61FCBD50}" presName="Name0" presStyleCnt="0">
        <dgm:presLayoutVars>
          <dgm:chMax/>
          <dgm:chPref val="3"/>
          <dgm:dir/>
          <dgm:animOne val="branch"/>
          <dgm:animLvl val="lvl"/>
        </dgm:presLayoutVars>
      </dgm:prSet>
      <dgm:spPr/>
    </dgm:pt>
    <dgm:pt modelId="{816A8418-928F-482F-B38D-4F92C8C0AF0D}" type="pres">
      <dgm:prSet presAssocID="{85B62880-1E21-4B4F-ABDF-71E8CB57FFEC}" presName="composite" presStyleCnt="0"/>
      <dgm:spPr/>
    </dgm:pt>
    <dgm:pt modelId="{DE2FF5C2-9FE2-4D73-8C06-AAC8B89EC39E}" type="pres">
      <dgm:prSet presAssocID="{85B62880-1E21-4B4F-ABDF-71E8CB57FFEC}" presName="FirstChild" presStyleLbl="revTx" presStyleIdx="0" presStyleCnt="1" custLinFactNeighborY="-1027">
        <dgm:presLayoutVars>
          <dgm:chMax val="0"/>
          <dgm:chPref val="0"/>
          <dgm:bulletEnabled val="1"/>
        </dgm:presLayoutVars>
      </dgm:prSet>
      <dgm:spPr/>
    </dgm:pt>
    <dgm:pt modelId="{E58A23D5-3459-43FC-A611-1560AD6D0280}" type="pres">
      <dgm:prSet presAssocID="{85B62880-1E21-4B4F-ABDF-71E8CB57FFEC}" presName="Parent" presStyleLbl="alignNode1" presStyleIdx="0" presStyleCnt="1">
        <dgm:presLayoutVars>
          <dgm:chMax val="3"/>
          <dgm:chPref val="3"/>
          <dgm:bulletEnabled val="1"/>
        </dgm:presLayoutVars>
      </dgm:prSet>
      <dgm:spPr/>
    </dgm:pt>
    <dgm:pt modelId="{CE1CA223-9483-4046-BA2A-A14CCEC57CA0}" type="pres">
      <dgm:prSet presAssocID="{85B62880-1E21-4B4F-ABDF-71E8CB57FFEC}" presName="Accent" presStyleLbl="parChTrans1D1" presStyleIdx="0" presStyleCnt="1"/>
      <dgm:spPr/>
    </dgm:pt>
  </dgm:ptLst>
  <dgm:cxnLst>
    <dgm:cxn modelId="{1BB7F60B-EC7D-441A-BA51-38CDDBBA6A99}" type="presOf" srcId="{3C91777E-0F90-4B10-A394-4F7B61FCBD50}" destId="{709681A4-2D8F-457E-85BB-AC43A998CC68}" srcOrd="0" destOrd="0" presId="urn:microsoft.com/office/officeart/2011/layout/TabList"/>
    <dgm:cxn modelId="{0250AE5C-C7D1-49ED-862A-B5360A04D89A}" srcId="{3C91777E-0F90-4B10-A394-4F7B61FCBD50}" destId="{85B62880-1E21-4B4F-ABDF-71E8CB57FFEC}" srcOrd="0" destOrd="0" parTransId="{08EB7466-B5A6-4EC9-B320-2C3E702D615A}" sibTransId="{421777A2-7AD6-4D24-B70D-5B9F4CD9026B}"/>
    <dgm:cxn modelId="{B4F2CD50-AA5A-4F63-94AE-E20451846711}" type="presOf" srcId="{85B62880-1E21-4B4F-ABDF-71E8CB57FFEC}" destId="{E58A23D5-3459-43FC-A611-1560AD6D0280}" srcOrd="0" destOrd="0" presId="urn:microsoft.com/office/officeart/2011/layout/TabList"/>
    <dgm:cxn modelId="{B91C6F89-AB37-439B-A029-810BA640ABBA}" type="presOf" srcId="{AB72061E-F76C-4525-B8C7-ADEFD50027E5}" destId="{DE2FF5C2-9FE2-4D73-8C06-AAC8B89EC39E}" srcOrd="0" destOrd="0" presId="urn:microsoft.com/office/officeart/2011/layout/TabList"/>
    <dgm:cxn modelId="{4F77E98A-A8C8-4202-9AD3-9EEE1BECF3AF}" srcId="{85B62880-1E21-4B4F-ABDF-71E8CB57FFEC}" destId="{AB72061E-F76C-4525-B8C7-ADEFD50027E5}" srcOrd="0" destOrd="0" parTransId="{874F49DC-BCDF-4359-AEA6-9D5F856F77B3}" sibTransId="{4F47B892-509D-4E22-925B-E823603C2564}"/>
    <dgm:cxn modelId="{8E814A39-3734-458D-B794-96658586F46C}" type="presParOf" srcId="{709681A4-2D8F-457E-85BB-AC43A998CC68}" destId="{816A8418-928F-482F-B38D-4F92C8C0AF0D}" srcOrd="0" destOrd="0" presId="urn:microsoft.com/office/officeart/2011/layout/TabList"/>
    <dgm:cxn modelId="{B34AD97D-8E29-41F9-8B7D-D6180065C3B6}" type="presParOf" srcId="{816A8418-928F-482F-B38D-4F92C8C0AF0D}" destId="{DE2FF5C2-9FE2-4D73-8C06-AAC8B89EC39E}" srcOrd="0" destOrd="0" presId="urn:microsoft.com/office/officeart/2011/layout/TabList"/>
    <dgm:cxn modelId="{265735FE-65A2-491D-A8FD-E1B72EDDC6F3}" type="presParOf" srcId="{816A8418-928F-482F-B38D-4F92C8C0AF0D}" destId="{E58A23D5-3459-43FC-A611-1560AD6D0280}" srcOrd="1" destOrd="0" presId="urn:microsoft.com/office/officeart/2011/layout/TabList"/>
    <dgm:cxn modelId="{1BFAB3A1-3CC9-4FB6-9936-758E7CEB6817}" type="presParOf" srcId="{816A8418-928F-482F-B38D-4F92C8C0AF0D}" destId="{CE1CA223-9483-4046-BA2A-A14CCEC57CA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1777E-0F90-4B10-A394-4F7B61FCBD50}"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US"/>
        </a:p>
      </dgm:t>
    </dgm:pt>
    <dgm:pt modelId="{85B62880-1E21-4B4F-ABDF-71E8CB57FFEC}">
      <dgm:prSet phldrT="[Text]"/>
      <dgm:spPr>
        <a:solidFill>
          <a:srgbClr val="770D29"/>
        </a:solidFill>
      </dgm:spPr>
      <dgm:t>
        <a:bodyPr/>
        <a:lstStyle/>
        <a:p>
          <a:r>
            <a:rPr lang="en-US" dirty="0"/>
            <a:t>Level 2	</a:t>
          </a:r>
        </a:p>
      </dgm:t>
    </dgm:pt>
    <dgm:pt modelId="{08EB7466-B5A6-4EC9-B320-2C3E702D615A}" type="parTrans" cxnId="{0250AE5C-C7D1-49ED-862A-B5360A04D89A}">
      <dgm:prSet/>
      <dgm:spPr/>
      <dgm:t>
        <a:bodyPr/>
        <a:lstStyle/>
        <a:p>
          <a:endParaRPr lang="en-US"/>
        </a:p>
      </dgm:t>
    </dgm:pt>
    <dgm:pt modelId="{421777A2-7AD6-4D24-B70D-5B9F4CD9026B}" type="sibTrans" cxnId="{0250AE5C-C7D1-49ED-862A-B5360A04D89A}">
      <dgm:prSet/>
      <dgm:spPr/>
      <dgm:t>
        <a:bodyPr/>
        <a:lstStyle/>
        <a:p>
          <a:endParaRPr lang="en-US"/>
        </a:p>
      </dgm:t>
    </dgm:pt>
    <dgm:pt modelId="{AB72061E-F76C-4525-B8C7-ADEFD50027E5}">
      <dgm:prSet phldrT="[Text]"/>
      <dgm:spPr/>
      <dgm:t>
        <a:bodyPr/>
        <a:lstStyle/>
        <a:p>
          <a:r>
            <a:rPr lang="en-US" dirty="0"/>
            <a:t> </a:t>
          </a:r>
        </a:p>
      </dgm:t>
    </dgm:pt>
    <dgm:pt modelId="{874F49DC-BCDF-4359-AEA6-9D5F856F77B3}" type="parTrans" cxnId="{4F77E98A-A8C8-4202-9AD3-9EEE1BECF3AF}">
      <dgm:prSet/>
      <dgm:spPr/>
      <dgm:t>
        <a:bodyPr/>
        <a:lstStyle/>
        <a:p>
          <a:endParaRPr lang="en-US"/>
        </a:p>
      </dgm:t>
    </dgm:pt>
    <dgm:pt modelId="{4F47B892-509D-4E22-925B-E823603C2564}" type="sibTrans" cxnId="{4F77E98A-A8C8-4202-9AD3-9EEE1BECF3AF}">
      <dgm:prSet/>
      <dgm:spPr/>
      <dgm:t>
        <a:bodyPr/>
        <a:lstStyle/>
        <a:p>
          <a:endParaRPr lang="en-US"/>
        </a:p>
      </dgm:t>
    </dgm:pt>
    <dgm:pt modelId="{709681A4-2D8F-457E-85BB-AC43A998CC68}" type="pres">
      <dgm:prSet presAssocID="{3C91777E-0F90-4B10-A394-4F7B61FCBD50}" presName="Name0" presStyleCnt="0">
        <dgm:presLayoutVars>
          <dgm:chMax/>
          <dgm:chPref val="3"/>
          <dgm:dir/>
          <dgm:animOne val="branch"/>
          <dgm:animLvl val="lvl"/>
        </dgm:presLayoutVars>
      </dgm:prSet>
      <dgm:spPr/>
    </dgm:pt>
    <dgm:pt modelId="{816A8418-928F-482F-B38D-4F92C8C0AF0D}" type="pres">
      <dgm:prSet presAssocID="{85B62880-1E21-4B4F-ABDF-71E8CB57FFEC}" presName="composite" presStyleCnt="0"/>
      <dgm:spPr/>
    </dgm:pt>
    <dgm:pt modelId="{DE2FF5C2-9FE2-4D73-8C06-AAC8B89EC39E}" type="pres">
      <dgm:prSet presAssocID="{85B62880-1E21-4B4F-ABDF-71E8CB57FFEC}" presName="FirstChild" presStyleLbl="revTx" presStyleIdx="0" presStyleCnt="1" custLinFactNeighborY="-1027">
        <dgm:presLayoutVars>
          <dgm:chMax val="0"/>
          <dgm:chPref val="0"/>
          <dgm:bulletEnabled val="1"/>
        </dgm:presLayoutVars>
      </dgm:prSet>
      <dgm:spPr/>
    </dgm:pt>
    <dgm:pt modelId="{E58A23D5-3459-43FC-A611-1560AD6D0280}" type="pres">
      <dgm:prSet presAssocID="{85B62880-1E21-4B4F-ABDF-71E8CB57FFEC}" presName="Parent" presStyleLbl="alignNode1" presStyleIdx="0" presStyleCnt="1">
        <dgm:presLayoutVars>
          <dgm:chMax val="3"/>
          <dgm:chPref val="3"/>
          <dgm:bulletEnabled val="1"/>
        </dgm:presLayoutVars>
      </dgm:prSet>
      <dgm:spPr/>
    </dgm:pt>
    <dgm:pt modelId="{CE1CA223-9483-4046-BA2A-A14CCEC57CA0}" type="pres">
      <dgm:prSet presAssocID="{85B62880-1E21-4B4F-ABDF-71E8CB57FFEC}" presName="Accent" presStyleLbl="parChTrans1D1" presStyleIdx="0" presStyleCnt="1"/>
      <dgm:spPr/>
    </dgm:pt>
  </dgm:ptLst>
  <dgm:cxnLst>
    <dgm:cxn modelId="{1BB7F60B-EC7D-441A-BA51-38CDDBBA6A99}" type="presOf" srcId="{3C91777E-0F90-4B10-A394-4F7B61FCBD50}" destId="{709681A4-2D8F-457E-85BB-AC43A998CC68}" srcOrd="0" destOrd="0" presId="urn:microsoft.com/office/officeart/2011/layout/TabList"/>
    <dgm:cxn modelId="{0250AE5C-C7D1-49ED-862A-B5360A04D89A}" srcId="{3C91777E-0F90-4B10-A394-4F7B61FCBD50}" destId="{85B62880-1E21-4B4F-ABDF-71E8CB57FFEC}" srcOrd="0" destOrd="0" parTransId="{08EB7466-B5A6-4EC9-B320-2C3E702D615A}" sibTransId="{421777A2-7AD6-4D24-B70D-5B9F4CD9026B}"/>
    <dgm:cxn modelId="{B4F2CD50-AA5A-4F63-94AE-E20451846711}" type="presOf" srcId="{85B62880-1E21-4B4F-ABDF-71E8CB57FFEC}" destId="{E58A23D5-3459-43FC-A611-1560AD6D0280}" srcOrd="0" destOrd="0" presId="urn:microsoft.com/office/officeart/2011/layout/TabList"/>
    <dgm:cxn modelId="{B91C6F89-AB37-439B-A029-810BA640ABBA}" type="presOf" srcId="{AB72061E-F76C-4525-B8C7-ADEFD50027E5}" destId="{DE2FF5C2-9FE2-4D73-8C06-AAC8B89EC39E}" srcOrd="0" destOrd="0" presId="urn:microsoft.com/office/officeart/2011/layout/TabList"/>
    <dgm:cxn modelId="{4F77E98A-A8C8-4202-9AD3-9EEE1BECF3AF}" srcId="{85B62880-1E21-4B4F-ABDF-71E8CB57FFEC}" destId="{AB72061E-F76C-4525-B8C7-ADEFD50027E5}" srcOrd="0" destOrd="0" parTransId="{874F49DC-BCDF-4359-AEA6-9D5F856F77B3}" sibTransId="{4F47B892-509D-4E22-925B-E823603C2564}"/>
    <dgm:cxn modelId="{8E814A39-3734-458D-B794-96658586F46C}" type="presParOf" srcId="{709681A4-2D8F-457E-85BB-AC43A998CC68}" destId="{816A8418-928F-482F-B38D-4F92C8C0AF0D}" srcOrd="0" destOrd="0" presId="urn:microsoft.com/office/officeart/2011/layout/TabList"/>
    <dgm:cxn modelId="{B34AD97D-8E29-41F9-8B7D-D6180065C3B6}" type="presParOf" srcId="{816A8418-928F-482F-B38D-4F92C8C0AF0D}" destId="{DE2FF5C2-9FE2-4D73-8C06-AAC8B89EC39E}" srcOrd="0" destOrd="0" presId="urn:microsoft.com/office/officeart/2011/layout/TabList"/>
    <dgm:cxn modelId="{265735FE-65A2-491D-A8FD-E1B72EDDC6F3}" type="presParOf" srcId="{816A8418-928F-482F-B38D-4F92C8C0AF0D}" destId="{E58A23D5-3459-43FC-A611-1560AD6D0280}" srcOrd="1" destOrd="0" presId="urn:microsoft.com/office/officeart/2011/layout/TabList"/>
    <dgm:cxn modelId="{1BFAB3A1-3CC9-4FB6-9936-758E7CEB6817}" type="presParOf" srcId="{816A8418-928F-482F-B38D-4F92C8C0AF0D}" destId="{CE1CA223-9483-4046-BA2A-A14CCEC57CA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91777E-0F90-4B10-A394-4F7B61FCBD50}"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US"/>
        </a:p>
      </dgm:t>
    </dgm:pt>
    <dgm:pt modelId="{85B62880-1E21-4B4F-ABDF-71E8CB57FFEC}">
      <dgm:prSet phldrT="[Text]"/>
      <dgm:spPr>
        <a:solidFill>
          <a:srgbClr val="770D29"/>
        </a:solidFill>
      </dgm:spPr>
      <dgm:t>
        <a:bodyPr/>
        <a:lstStyle/>
        <a:p>
          <a:r>
            <a:rPr lang="en-US" dirty="0"/>
            <a:t>Level 2	</a:t>
          </a:r>
        </a:p>
      </dgm:t>
    </dgm:pt>
    <dgm:pt modelId="{08EB7466-B5A6-4EC9-B320-2C3E702D615A}" type="parTrans" cxnId="{0250AE5C-C7D1-49ED-862A-B5360A04D89A}">
      <dgm:prSet/>
      <dgm:spPr/>
      <dgm:t>
        <a:bodyPr/>
        <a:lstStyle/>
        <a:p>
          <a:endParaRPr lang="en-US"/>
        </a:p>
      </dgm:t>
    </dgm:pt>
    <dgm:pt modelId="{421777A2-7AD6-4D24-B70D-5B9F4CD9026B}" type="sibTrans" cxnId="{0250AE5C-C7D1-49ED-862A-B5360A04D89A}">
      <dgm:prSet/>
      <dgm:spPr/>
      <dgm:t>
        <a:bodyPr/>
        <a:lstStyle/>
        <a:p>
          <a:endParaRPr lang="en-US"/>
        </a:p>
      </dgm:t>
    </dgm:pt>
    <dgm:pt modelId="{AB72061E-F76C-4525-B8C7-ADEFD50027E5}">
      <dgm:prSet phldrT="[Text]"/>
      <dgm:spPr/>
      <dgm:t>
        <a:bodyPr/>
        <a:lstStyle/>
        <a:p>
          <a:r>
            <a:rPr lang="en-US" dirty="0"/>
            <a:t> </a:t>
          </a:r>
        </a:p>
      </dgm:t>
    </dgm:pt>
    <dgm:pt modelId="{874F49DC-BCDF-4359-AEA6-9D5F856F77B3}" type="parTrans" cxnId="{4F77E98A-A8C8-4202-9AD3-9EEE1BECF3AF}">
      <dgm:prSet/>
      <dgm:spPr/>
      <dgm:t>
        <a:bodyPr/>
        <a:lstStyle/>
        <a:p>
          <a:endParaRPr lang="en-US"/>
        </a:p>
      </dgm:t>
    </dgm:pt>
    <dgm:pt modelId="{4F47B892-509D-4E22-925B-E823603C2564}" type="sibTrans" cxnId="{4F77E98A-A8C8-4202-9AD3-9EEE1BECF3AF}">
      <dgm:prSet/>
      <dgm:spPr/>
      <dgm:t>
        <a:bodyPr/>
        <a:lstStyle/>
        <a:p>
          <a:endParaRPr lang="en-US"/>
        </a:p>
      </dgm:t>
    </dgm:pt>
    <dgm:pt modelId="{709681A4-2D8F-457E-85BB-AC43A998CC68}" type="pres">
      <dgm:prSet presAssocID="{3C91777E-0F90-4B10-A394-4F7B61FCBD50}" presName="Name0" presStyleCnt="0">
        <dgm:presLayoutVars>
          <dgm:chMax/>
          <dgm:chPref val="3"/>
          <dgm:dir/>
          <dgm:animOne val="branch"/>
          <dgm:animLvl val="lvl"/>
        </dgm:presLayoutVars>
      </dgm:prSet>
      <dgm:spPr/>
    </dgm:pt>
    <dgm:pt modelId="{816A8418-928F-482F-B38D-4F92C8C0AF0D}" type="pres">
      <dgm:prSet presAssocID="{85B62880-1E21-4B4F-ABDF-71E8CB57FFEC}" presName="composite" presStyleCnt="0"/>
      <dgm:spPr/>
    </dgm:pt>
    <dgm:pt modelId="{DE2FF5C2-9FE2-4D73-8C06-AAC8B89EC39E}" type="pres">
      <dgm:prSet presAssocID="{85B62880-1E21-4B4F-ABDF-71E8CB57FFEC}" presName="FirstChild" presStyleLbl="revTx" presStyleIdx="0" presStyleCnt="1" custLinFactNeighborY="-1027">
        <dgm:presLayoutVars>
          <dgm:chMax val="0"/>
          <dgm:chPref val="0"/>
          <dgm:bulletEnabled val="1"/>
        </dgm:presLayoutVars>
      </dgm:prSet>
      <dgm:spPr/>
    </dgm:pt>
    <dgm:pt modelId="{E58A23D5-3459-43FC-A611-1560AD6D0280}" type="pres">
      <dgm:prSet presAssocID="{85B62880-1E21-4B4F-ABDF-71E8CB57FFEC}" presName="Parent" presStyleLbl="alignNode1" presStyleIdx="0" presStyleCnt="1">
        <dgm:presLayoutVars>
          <dgm:chMax val="3"/>
          <dgm:chPref val="3"/>
          <dgm:bulletEnabled val="1"/>
        </dgm:presLayoutVars>
      </dgm:prSet>
      <dgm:spPr/>
    </dgm:pt>
    <dgm:pt modelId="{CE1CA223-9483-4046-BA2A-A14CCEC57CA0}" type="pres">
      <dgm:prSet presAssocID="{85B62880-1E21-4B4F-ABDF-71E8CB57FFEC}" presName="Accent" presStyleLbl="parChTrans1D1" presStyleIdx="0" presStyleCnt="1"/>
      <dgm:spPr/>
    </dgm:pt>
  </dgm:ptLst>
  <dgm:cxnLst>
    <dgm:cxn modelId="{1BB7F60B-EC7D-441A-BA51-38CDDBBA6A99}" type="presOf" srcId="{3C91777E-0F90-4B10-A394-4F7B61FCBD50}" destId="{709681A4-2D8F-457E-85BB-AC43A998CC68}" srcOrd="0" destOrd="0" presId="urn:microsoft.com/office/officeart/2011/layout/TabList"/>
    <dgm:cxn modelId="{0250AE5C-C7D1-49ED-862A-B5360A04D89A}" srcId="{3C91777E-0F90-4B10-A394-4F7B61FCBD50}" destId="{85B62880-1E21-4B4F-ABDF-71E8CB57FFEC}" srcOrd="0" destOrd="0" parTransId="{08EB7466-B5A6-4EC9-B320-2C3E702D615A}" sibTransId="{421777A2-7AD6-4D24-B70D-5B9F4CD9026B}"/>
    <dgm:cxn modelId="{B4F2CD50-AA5A-4F63-94AE-E20451846711}" type="presOf" srcId="{85B62880-1E21-4B4F-ABDF-71E8CB57FFEC}" destId="{E58A23D5-3459-43FC-A611-1560AD6D0280}" srcOrd="0" destOrd="0" presId="urn:microsoft.com/office/officeart/2011/layout/TabList"/>
    <dgm:cxn modelId="{B91C6F89-AB37-439B-A029-810BA640ABBA}" type="presOf" srcId="{AB72061E-F76C-4525-B8C7-ADEFD50027E5}" destId="{DE2FF5C2-9FE2-4D73-8C06-AAC8B89EC39E}" srcOrd="0" destOrd="0" presId="urn:microsoft.com/office/officeart/2011/layout/TabList"/>
    <dgm:cxn modelId="{4F77E98A-A8C8-4202-9AD3-9EEE1BECF3AF}" srcId="{85B62880-1E21-4B4F-ABDF-71E8CB57FFEC}" destId="{AB72061E-F76C-4525-B8C7-ADEFD50027E5}" srcOrd="0" destOrd="0" parTransId="{874F49DC-BCDF-4359-AEA6-9D5F856F77B3}" sibTransId="{4F47B892-509D-4E22-925B-E823603C2564}"/>
    <dgm:cxn modelId="{8E814A39-3734-458D-B794-96658586F46C}" type="presParOf" srcId="{709681A4-2D8F-457E-85BB-AC43A998CC68}" destId="{816A8418-928F-482F-B38D-4F92C8C0AF0D}" srcOrd="0" destOrd="0" presId="urn:microsoft.com/office/officeart/2011/layout/TabList"/>
    <dgm:cxn modelId="{B34AD97D-8E29-41F9-8B7D-D6180065C3B6}" type="presParOf" srcId="{816A8418-928F-482F-B38D-4F92C8C0AF0D}" destId="{DE2FF5C2-9FE2-4D73-8C06-AAC8B89EC39E}" srcOrd="0" destOrd="0" presId="urn:microsoft.com/office/officeart/2011/layout/TabList"/>
    <dgm:cxn modelId="{265735FE-65A2-491D-A8FD-E1B72EDDC6F3}" type="presParOf" srcId="{816A8418-928F-482F-B38D-4F92C8C0AF0D}" destId="{E58A23D5-3459-43FC-A611-1560AD6D0280}" srcOrd="1" destOrd="0" presId="urn:microsoft.com/office/officeart/2011/layout/TabList"/>
    <dgm:cxn modelId="{1BFAB3A1-3CC9-4FB6-9936-758E7CEB6817}" type="presParOf" srcId="{816A8418-928F-482F-B38D-4F92C8C0AF0D}" destId="{CE1CA223-9483-4046-BA2A-A14CCEC57CA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91777E-0F90-4B10-A394-4F7B61FCBD50}"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US"/>
        </a:p>
      </dgm:t>
    </dgm:pt>
    <dgm:pt modelId="{85B62880-1E21-4B4F-ABDF-71E8CB57FFEC}">
      <dgm:prSet phldrT="[Text]"/>
      <dgm:spPr>
        <a:solidFill>
          <a:srgbClr val="770D29"/>
        </a:solidFill>
      </dgm:spPr>
      <dgm:t>
        <a:bodyPr/>
        <a:lstStyle/>
        <a:p>
          <a:r>
            <a:rPr lang="en-US" dirty="0"/>
            <a:t>Level 2	</a:t>
          </a:r>
        </a:p>
      </dgm:t>
    </dgm:pt>
    <dgm:pt modelId="{08EB7466-B5A6-4EC9-B320-2C3E702D615A}" type="parTrans" cxnId="{0250AE5C-C7D1-49ED-862A-B5360A04D89A}">
      <dgm:prSet/>
      <dgm:spPr/>
      <dgm:t>
        <a:bodyPr/>
        <a:lstStyle/>
        <a:p>
          <a:endParaRPr lang="en-US"/>
        </a:p>
      </dgm:t>
    </dgm:pt>
    <dgm:pt modelId="{421777A2-7AD6-4D24-B70D-5B9F4CD9026B}" type="sibTrans" cxnId="{0250AE5C-C7D1-49ED-862A-B5360A04D89A}">
      <dgm:prSet/>
      <dgm:spPr/>
      <dgm:t>
        <a:bodyPr/>
        <a:lstStyle/>
        <a:p>
          <a:endParaRPr lang="en-US"/>
        </a:p>
      </dgm:t>
    </dgm:pt>
    <dgm:pt modelId="{AB72061E-F76C-4525-B8C7-ADEFD50027E5}">
      <dgm:prSet phldrT="[Text]"/>
      <dgm:spPr/>
      <dgm:t>
        <a:bodyPr/>
        <a:lstStyle/>
        <a:p>
          <a:r>
            <a:rPr lang="en-US" dirty="0"/>
            <a:t> </a:t>
          </a:r>
        </a:p>
      </dgm:t>
    </dgm:pt>
    <dgm:pt modelId="{874F49DC-BCDF-4359-AEA6-9D5F856F77B3}" type="parTrans" cxnId="{4F77E98A-A8C8-4202-9AD3-9EEE1BECF3AF}">
      <dgm:prSet/>
      <dgm:spPr/>
      <dgm:t>
        <a:bodyPr/>
        <a:lstStyle/>
        <a:p>
          <a:endParaRPr lang="en-US"/>
        </a:p>
      </dgm:t>
    </dgm:pt>
    <dgm:pt modelId="{4F47B892-509D-4E22-925B-E823603C2564}" type="sibTrans" cxnId="{4F77E98A-A8C8-4202-9AD3-9EEE1BECF3AF}">
      <dgm:prSet/>
      <dgm:spPr/>
      <dgm:t>
        <a:bodyPr/>
        <a:lstStyle/>
        <a:p>
          <a:endParaRPr lang="en-US"/>
        </a:p>
      </dgm:t>
    </dgm:pt>
    <dgm:pt modelId="{709681A4-2D8F-457E-85BB-AC43A998CC68}" type="pres">
      <dgm:prSet presAssocID="{3C91777E-0F90-4B10-A394-4F7B61FCBD50}" presName="Name0" presStyleCnt="0">
        <dgm:presLayoutVars>
          <dgm:chMax/>
          <dgm:chPref val="3"/>
          <dgm:dir/>
          <dgm:animOne val="branch"/>
          <dgm:animLvl val="lvl"/>
        </dgm:presLayoutVars>
      </dgm:prSet>
      <dgm:spPr/>
    </dgm:pt>
    <dgm:pt modelId="{816A8418-928F-482F-B38D-4F92C8C0AF0D}" type="pres">
      <dgm:prSet presAssocID="{85B62880-1E21-4B4F-ABDF-71E8CB57FFEC}" presName="composite" presStyleCnt="0"/>
      <dgm:spPr/>
    </dgm:pt>
    <dgm:pt modelId="{DE2FF5C2-9FE2-4D73-8C06-AAC8B89EC39E}" type="pres">
      <dgm:prSet presAssocID="{85B62880-1E21-4B4F-ABDF-71E8CB57FFEC}" presName="FirstChild" presStyleLbl="revTx" presStyleIdx="0" presStyleCnt="1" custLinFactNeighborY="-1027">
        <dgm:presLayoutVars>
          <dgm:chMax val="0"/>
          <dgm:chPref val="0"/>
          <dgm:bulletEnabled val="1"/>
        </dgm:presLayoutVars>
      </dgm:prSet>
      <dgm:spPr/>
    </dgm:pt>
    <dgm:pt modelId="{E58A23D5-3459-43FC-A611-1560AD6D0280}" type="pres">
      <dgm:prSet presAssocID="{85B62880-1E21-4B4F-ABDF-71E8CB57FFEC}" presName="Parent" presStyleLbl="alignNode1" presStyleIdx="0" presStyleCnt="1">
        <dgm:presLayoutVars>
          <dgm:chMax val="3"/>
          <dgm:chPref val="3"/>
          <dgm:bulletEnabled val="1"/>
        </dgm:presLayoutVars>
      </dgm:prSet>
      <dgm:spPr/>
    </dgm:pt>
    <dgm:pt modelId="{CE1CA223-9483-4046-BA2A-A14CCEC57CA0}" type="pres">
      <dgm:prSet presAssocID="{85B62880-1E21-4B4F-ABDF-71E8CB57FFEC}" presName="Accent" presStyleLbl="parChTrans1D1" presStyleIdx="0" presStyleCnt="1"/>
      <dgm:spPr/>
    </dgm:pt>
  </dgm:ptLst>
  <dgm:cxnLst>
    <dgm:cxn modelId="{1BB7F60B-EC7D-441A-BA51-38CDDBBA6A99}" type="presOf" srcId="{3C91777E-0F90-4B10-A394-4F7B61FCBD50}" destId="{709681A4-2D8F-457E-85BB-AC43A998CC68}" srcOrd="0" destOrd="0" presId="urn:microsoft.com/office/officeart/2011/layout/TabList"/>
    <dgm:cxn modelId="{0250AE5C-C7D1-49ED-862A-B5360A04D89A}" srcId="{3C91777E-0F90-4B10-A394-4F7B61FCBD50}" destId="{85B62880-1E21-4B4F-ABDF-71E8CB57FFEC}" srcOrd="0" destOrd="0" parTransId="{08EB7466-B5A6-4EC9-B320-2C3E702D615A}" sibTransId="{421777A2-7AD6-4D24-B70D-5B9F4CD9026B}"/>
    <dgm:cxn modelId="{B4F2CD50-AA5A-4F63-94AE-E20451846711}" type="presOf" srcId="{85B62880-1E21-4B4F-ABDF-71E8CB57FFEC}" destId="{E58A23D5-3459-43FC-A611-1560AD6D0280}" srcOrd="0" destOrd="0" presId="urn:microsoft.com/office/officeart/2011/layout/TabList"/>
    <dgm:cxn modelId="{B91C6F89-AB37-439B-A029-810BA640ABBA}" type="presOf" srcId="{AB72061E-F76C-4525-B8C7-ADEFD50027E5}" destId="{DE2FF5C2-9FE2-4D73-8C06-AAC8B89EC39E}" srcOrd="0" destOrd="0" presId="urn:microsoft.com/office/officeart/2011/layout/TabList"/>
    <dgm:cxn modelId="{4F77E98A-A8C8-4202-9AD3-9EEE1BECF3AF}" srcId="{85B62880-1E21-4B4F-ABDF-71E8CB57FFEC}" destId="{AB72061E-F76C-4525-B8C7-ADEFD50027E5}" srcOrd="0" destOrd="0" parTransId="{874F49DC-BCDF-4359-AEA6-9D5F856F77B3}" sibTransId="{4F47B892-509D-4E22-925B-E823603C2564}"/>
    <dgm:cxn modelId="{8E814A39-3734-458D-B794-96658586F46C}" type="presParOf" srcId="{709681A4-2D8F-457E-85BB-AC43A998CC68}" destId="{816A8418-928F-482F-B38D-4F92C8C0AF0D}" srcOrd="0" destOrd="0" presId="urn:microsoft.com/office/officeart/2011/layout/TabList"/>
    <dgm:cxn modelId="{B34AD97D-8E29-41F9-8B7D-D6180065C3B6}" type="presParOf" srcId="{816A8418-928F-482F-B38D-4F92C8C0AF0D}" destId="{DE2FF5C2-9FE2-4D73-8C06-AAC8B89EC39E}" srcOrd="0" destOrd="0" presId="urn:microsoft.com/office/officeart/2011/layout/TabList"/>
    <dgm:cxn modelId="{265735FE-65A2-491D-A8FD-E1B72EDDC6F3}" type="presParOf" srcId="{816A8418-928F-482F-B38D-4F92C8C0AF0D}" destId="{E58A23D5-3459-43FC-A611-1560AD6D0280}" srcOrd="1" destOrd="0" presId="urn:microsoft.com/office/officeart/2011/layout/TabList"/>
    <dgm:cxn modelId="{1BFAB3A1-3CC9-4FB6-9936-758E7CEB6817}" type="presParOf" srcId="{816A8418-928F-482F-B38D-4F92C8C0AF0D}" destId="{CE1CA223-9483-4046-BA2A-A14CCEC57CA0}"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185D6-D734-4F2D-9A9A-9382DF5EDFF1}">
      <dsp:nvSpPr>
        <dsp:cNvPr id="0" name=""/>
        <dsp:cNvSpPr/>
      </dsp:nvSpPr>
      <dsp:spPr>
        <a:xfrm>
          <a:off x="0" y="360734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AC379-5213-4343-A8A8-2B9A044CDB8D}">
      <dsp:nvSpPr>
        <dsp:cNvPr id="0" name=""/>
        <dsp:cNvSpPr/>
      </dsp:nvSpPr>
      <dsp:spPr>
        <a:xfrm>
          <a:off x="0" y="2879452"/>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3518B-38F6-4690-BA5F-1F7C9D1DAF82}">
      <dsp:nvSpPr>
        <dsp:cNvPr id="0" name=""/>
        <dsp:cNvSpPr/>
      </dsp:nvSpPr>
      <dsp:spPr>
        <a:xfrm>
          <a:off x="0" y="2151556"/>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9AA45-B3EF-47FC-BBD3-BBAE694B338B}">
      <dsp:nvSpPr>
        <dsp:cNvPr id="0" name=""/>
        <dsp:cNvSpPr/>
      </dsp:nvSpPr>
      <dsp:spPr>
        <a:xfrm>
          <a:off x="0" y="1423660"/>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1CA223-9483-4046-BA2A-A14CCEC57CA0}">
      <dsp:nvSpPr>
        <dsp:cNvPr id="0" name=""/>
        <dsp:cNvSpPr/>
      </dsp:nvSpPr>
      <dsp:spPr>
        <a:xfrm>
          <a:off x="0" y="695764"/>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F5C2-9FE2-4D73-8C06-AAC8B89EC39E}">
      <dsp:nvSpPr>
        <dsp:cNvPr id="0" name=""/>
        <dsp:cNvSpPr/>
      </dsp:nvSpPr>
      <dsp:spPr>
        <a:xfrm>
          <a:off x="1584959" y="2530"/>
          <a:ext cx="4511040" cy="69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1333500">
            <a:lnSpc>
              <a:spcPct val="90000"/>
            </a:lnSpc>
            <a:spcBef>
              <a:spcPct val="0"/>
            </a:spcBef>
            <a:spcAft>
              <a:spcPct val="35000"/>
            </a:spcAft>
            <a:buNone/>
          </a:pPr>
          <a:r>
            <a:rPr lang="en-US" sz="3000" kern="1200" dirty="0"/>
            <a:t> Mastering Fundamentals</a:t>
          </a:r>
        </a:p>
      </dsp:txBody>
      <dsp:txXfrm>
        <a:off x="1584959" y="2530"/>
        <a:ext cx="4511040" cy="693234"/>
      </dsp:txXfrm>
    </dsp:sp>
    <dsp:sp modelId="{E58A23D5-3459-43FC-A611-1560AD6D0280}">
      <dsp:nvSpPr>
        <dsp:cNvPr id="0" name=""/>
        <dsp:cNvSpPr/>
      </dsp:nvSpPr>
      <dsp:spPr>
        <a:xfrm>
          <a:off x="0" y="2530"/>
          <a:ext cx="1584960" cy="693234"/>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Level 1	</a:t>
          </a:r>
        </a:p>
      </dsp:txBody>
      <dsp:txXfrm>
        <a:off x="33847" y="36377"/>
        <a:ext cx="1517266" cy="659387"/>
      </dsp:txXfrm>
    </dsp:sp>
    <dsp:sp modelId="{7024D826-E109-4C47-9D77-D417C79E355A}">
      <dsp:nvSpPr>
        <dsp:cNvPr id="0" name=""/>
        <dsp:cNvSpPr/>
      </dsp:nvSpPr>
      <dsp:spPr>
        <a:xfrm>
          <a:off x="1584959" y="730426"/>
          <a:ext cx="4511040" cy="69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1333500">
            <a:lnSpc>
              <a:spcPct val="90000"/>
            </a:lnSpc>
            <a:spcBef>
              <a:spcPct val="0"/>
            </a:spcBef>
            <a:spcAft>
              <a:spcPct val="35000"/>
            </a:spcAft>
            <a:buNone/>
          </a:pPr>
          <a:r>
            <a:rPr lang="en-US" sz="3000" kern="1200" dirty="0"/>
            <a:t> Learning Your Style</a:t>
          </a:r>
        </a:p>
      </dsp:txBody>
      <dsp:txXfrm>
        <a:off x="1584959" y="730426"/>
        <a:ext cx="4511040" cy="693234"/>
      </dsp:txXfrm>
    </dsp:sp>
    <dsp:sp modelId="{F5E27392-7442-4855-83AA-D0D6B49B1739}">
      <dsp:nvSpPr>
        <dsp:cNvPr id="0" name=""/>
        <dsp:cNvSpPr/>
      </dsp:nvSpPr>
      <dsp:spPr>
        <a:xfrm>
          <a:off x="0" y="706156"/>
          <a:ext cx="1584960" cy="693234"/>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Level 2</a:t>
          </a:r>
        </a:p>
      </dsp:txBody>
      <dsp:txXfrm>
        <a:off x="33847" y="740003"/>
        <a:ext cx="1517266" cy="659387"/>
      </dsp:txXfrm>
    </dsp:sp>
    <dsp:sp modelId="{516CBE8C-EC45-49B4-9867-D7E00A903D96}">
      <dsp:nvSpPr>
        <dsp:cNvPr id="0" name=""/>
        <dsp:cNvSpPr/>
      </dsp:nvSpPr>
      <dsp:spPr>
        <a:xfrm>
          <a:off x="1584959" y="1458322"/>
          <a:ext cx="4511040" cy="69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1333500">
            <a:lnSpc>
              <a:spcPct val="90000"/>
            </a:lnSpc>
            <a:spcBef>
              <a:spcPct val="0"/>
            </a:spcBef>
            <a:spcAft>
              <a:spcPct val="35000"/>
            </a:spcAft>
            <a:buNone/>
          </a:pPr>
          <a:r>
            <a:rPr lang="en-US" sz="3000" kern="1200" dirty="0"/>
            <a:t> Increasing Knowledge</a:t>
          </a:r>
        </a:p>
      </dsp:txBody>
      <dsp:txXfrm>
        <a:off x="1584959" y="1458322"/>
        <a:ext cx="4511040" cy="693234"/>
      </dsp:txXfrm>
    </dsp:sp>
    <dsp:sp modelId="{107851ED-2DDC-4592-9DF4-61ED364F3674}">
      <dsp:nvSpPr>
        <dsp:cNvPr id="0" name=""/>
        <dsp:cNvSpPr/>
      </dsp:nvSpPr>
      <dsp:spPr>
        <a:xfrm>
          <a:off x="0" y="1458322"/>
          <a:ext cx="1584960" cy="693234"/>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Level 3</a:t>
          </a:r>
        </a:p>
      </dsp:txBody>
      <dsp:txXfrm>
        <a:off x="33847" y="1492169"/>
        <a:ext cx="1517266" cy="659387"/>
      </dsp:txXfrm>
    </dsp:sp>
    <dsp:sp modelId="{460157FB-5B30-427D-8D20-50EA9740A042}">
      <dsp:nvSpPr>
        <dsp:cNvPr id="0" name=""/>
        <dsp:cNvSpPr/>
      </dsp:nvSpPr>
      <dsp:spPr>
        <a:xfrm>
          <a:off x="1584959" y="2186218"/>
          <a:ext cx="4511040" cy="69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1333500">
            <a:lnSpc>
              <a:spcPct val="90000"/>
            </a:lnSpc>
            <a:spcBef>
              <a:spcPct val="0"/>
            </a:spcBef>
            <a:spcAft>
              <a:spcPct val="35000"/>
            </a:spcAft>
            <a:buNone/>
          </a:pPr>
          <a:r>
            <a:rPr lang="en-US" sz="3000" kern="1200" dirty="0"/>
            <a:t> Building Skills</a:t>
          </a:r>
        </a:p>
      </dsp:txBody>
      <dsp:txXfrm>
        <a:off x="1584959" y="2186218"/>
        <a:ext cx="4511040" cy="693234"/>
      </dsp:txXfrm>
    </dsp:sp>
    <dsp:sp modelId="{D3D19B7A-9E52-4C59-84CF-08258BD7F4FB}">
      <dsp:nvSpPr>
        <dsp:cNvPr id="0" name=""/>
        <dsp:cNvSpPr/>
      </dsp:nvSpPr>
      <dsp:spPr>
        <a:xfrm>
          <a:off x="0" y="2186218"/>
          <a:ext cx="1584960" cy="693234"/>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Level 4</a:t>
          </a:r>
        </a:p>
      </dsp:txBody>
      <dsp:txXfrm>
        <a:off x="33847" y="2220065"/>
        <a:ext cx="1517266" cy="659387"/>
      </dsp:txXfrm>
    </dsp:sp>
    <dsp:sp modelId="{1E2C750B-2ACF-4EAB-B731-927D044011AB}">
      <dsp:nvSpPr>
        <dsp:cNvPr id="0" name=""/>
        <dsp:cNvSpPr/>
      </dsp:nvSpPr>
      <dsp:spPr>
        <a:xfrm>
          <a:off x="1584959" y="2914114"/>
          <a:ext cx="4511040" cy="69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1333500">
            <a:lnSpc>
              <a:spcPct val="90000"/>
            </a:lnSpc>
            <a:spcBef>
              <a:spcPct val="0"/>
            </a:spcBef>
            <a:spcAft>
              <a:spcPct val="35000"/>
            </a:spcAft>
            <a:buNone/>
          </a:pPr>
          <a:r>
            <a:rPr lang="en-US" sz="3000" kern="1200" dirty="0"/>
            <a:t> Demonstrating Expertise</a:t>
          </a:r>
        </a:p>
      </dsp:txBody>
      <dsp:txXfrm>
        <a:off x="1584959" y="2914114"/>
        <a:ext cx="4511040" cy="693234"/>
      </dsp:txXfrm>
    </dsp:sp>
    <dsp:sp modelId="{20B18D27-92E3-4722-A727-9AB77A3F2BEA}">
      <dsp:nvSpPr>
        <dsp:cNvPr id="0" name=""/>
        <dsp:cNvSpPr/>
      </dsp:nvSpPr>
      <dsp:spPr>
        <a:xfrm>
          <a:off x="0" y="2914114"/>
          <a:ext cx="1584960" cy="693234"/>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Level 5</a:t>
          </a:r>
        </a:p>
      </dsp:txBody>
      <dsp:txXfrm>
        <a:off x="33847" y="2947961"/>
        <a:ext cx="1517266" cy="65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A223-9483-4046-BA2A-A14CCEC57CA0}">
      <dsp:nvSpPr>
        <dsp:cNvPr id="0" name=""/>
        <dsp:cNvSpPr/>
      </dsp:nvSpPr>
      <dsp:spPr>
        <a:xfrm>
          <a:off x="0" y="75504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F5C2-9FE2-4D73-8C06-AAC8B89EC39E}">
      <dsp:nvSpPr>
        <dsp:cNvPr id="0" name=""/>
        <dsp:cNvSpPr/>
      </dsp:nvSpPr>
      <dsp:spPr>
        <a:xfrm>
          <a:off x="1584959" y="373675"/>
          <a:ext cx="4511040" cy="37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 </a:t>
          </a:r>
        </a:p>
      </dsp:txBody>
      <dsp:txXfrm>
        <a:off x="1584959" y="373675"/>
        <a:ext cx="4511040" cy="377495"/>
      </dsp:txXfrm>
    </dsp:sp>
    <dsp:sp modelId="{E58A23D5-3459-43FC-A611-1560AD6D0280}">
      <dsp:nvSpPr>
        <dsp:cNvPr id="0" name=""/>
        <dsp:cNvSpPr/>
      </dsp:nvSpPr>
      <dsp:spPr>
        <a:xfrm>
          <a:off x="0" y="377552"/>
          <a:ext cx="1584960" cy="377495"/>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Level 2	</a:t>
          </a:r>
        </a:p>
      </dsp:txBody>
      <dsp:txXfrm>
        <a:off x="18431" y="395983"/>
        <a:ext cx="1548098" cy="359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A223-9483-4046-BA2A-A14CCEC57CA0}">
      <dsp:nvSpPr>
        <dsp:cNvPr id="0" name=""/>
        <dsp:cNvSpPr/>
      </dsp:nvSpPr>
      <dsp:spPr>
        <a:xfrm>
          <a:off x="0" y="75504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F5C2-9FE2-4D73-8C06-AAC8B89EC39E}">
      <dsp:nvSpPr>
        <dsp:cNvPr id="0" name=""/>
        <dsp:cNvSpPr/>
      </dsp:nvSpPr>
      <dsp:spPr>
        <a:xfrm>
          <a:off x="1584959" y="373675"/>
          <a:ext cx="4511040" cy="37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 </a:t>
          </a:r>
        </a:p>
      </dsp:txBody>
      <dsp:txXfrm>
        <a:off x="1584959" y="373675"/>
        <a:ext cx="4511040" cy="377495"/>
      </dsp:txXfrm>
    </dsp:sp>
    <dsp:sp modelId="{E58A23D5-3459-43FC-A611-1560AD6D0280}">
      <dsp:nvSpPr>
        <dsp:cNvPr id="0" name=""/>
        <dsp:cNvSpPr/>
      </dsp:nvSpPr>
      <dsp:spPr>
        <a:xfrm>
          <a:off x="0" y="377552"/>
          <a:ext cx="1584960" cy="377495"/>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Level 2	</a:t>
          </a:r>
        </a:p>
      </dsp:txBody>
      <dsp:txXfrm>
        <a:off x="18431" y="395983"/>
        <a:ext cx="1548098" cy="359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A223-9483-4046-BA2A-A14CCEC57CA0}">
      <dsp:nvSpPr>
        <dsp:cNvPr id="0" name=""/>
        <dsp:cNvSpPr/>
      </dsp:nvSpPr>
      <dsp:spPr>
        <a:xfrm>
          <a:off x="0" y="75504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F5C2-9FE2-4D73-8C06-AAC8B89EC39E}">
      <dsp:nvSpPr>
        <dsp:cNvPr id="0" name=""/>
        <dsp:cNvSpPr/>
      </dsp:nvSpPr>
      <dsp:spPr>
        <a:xfrm>
          <a:off x="1584959" y="373675"/>
          <a:ext cx="4511040" cy="37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 </a:t>
          </a:r>
        </a:p>
      </dsp:txBody>
      <dsp:txXfrm>
        <a:off x="1584959" y="373675"/>
        <a:ext cx="4511040" cy="377495"/>
      </dsp:txXfrm>
    </dsp:sp>
    <dsp:sp modelId="{E58A23D5-3459-43FC-A611-1560AD6D0280}">
      <dsp:nvSpPr>
        <dsp:cNvPr id="0" name=""/>
        <dsp:cNvSpPr/>
      </dsp:nvSpPr>
      <dsp:spPr>
        <a:xfrm>
          <a:off x="0" y="377552"/>
          <a:ext cx="1584960" cy="377495"/>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Level 2	</a:t>
          </a:r>
        </a:p>
      </dsp:txBody>
      <dsp:txXfrm>
        <a:off x="18431" y="395983"/>
        <a:ext cx="1548098" cy="3590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A223-9483-4046-BA2A-A14CCEC57CA0}">
      <dsp:nvSpPr>
        <dsp:cNvPr id="0" name=""/>
        <dsp:cNvSpPr/>
      </dsp:nvSpPr>
      <dsp:spPr>
        <a:xfrm>
          <a:off x="0" y="75504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F5C2-9FE2-4D73-8C06-AAC8B89EC39E}">
      <dsp:nvSpPr>
        <dsp:cNvPr id="0" name=""/>
        <dsp:cNvSpPr/>
      </dsp:nvSpPr>
      <dsp:spPr>
        <a:xfrm>
          <a:off x="1584959" y="373675"/>
          <a:ext cx="4511040" cy="37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 </a:t>
          </a:r>
        </a:p>
      </dsp:txBody>
      <dsp:txXfrm>
        <a:off x="1584959" y="373675"/>
        <a:ext cx="4511040" cy="377495"/>
      </dsp:txXfrm>
    </dsp:sp>
    <dsp:sp modelId="{E58A23D5-3459-43FC-A611-1560AD6D0280}">
      <dsp:nvSpPr>
        <dsp:cNvPr id="0" name=""/>
        <dsp:cNvSpPr/>
      </dsp:nvSpPr>
      <dsp:spPr>
        <a:xfrm>
          <a:off x="0" y="377552"/>
          <a:ext cx="1584960" cy="377495"/>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Level 2	</a:t>
          </a:r>
        </a:p>
      </dsp:txBody>
      <dsp:txXfrm>
        <a:off x="18431" y="395983"/>
        <a:ext cx="1548098" cy="3590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A223-9483-4046-BA2A-A14CCEC57CA0}">
      <dsp:nvSpPr>
        <dsp:cNvPr id="0" name=""/>
        <dsp:cNvSpPr/>
      </dsp:nvSpPr>
      <dsp:spPr>
        <a:xfrm>
          <a:off x="0" y="755048"/>
          <a:ext cx="6096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F5C2-9FE2-4D73-8C06-AAC8B89EC39E}">
      <dsp:nvSpPr>
        <dsp:cNvPr id="0" name=""/>
        <dsp:cNvSpPr/>
      </dsp:nvSpPr>
      <dsp:spPr>
        <a:xfrm>
          <a:off x="1584959" y="373675"/>
          <a:ext cx="4511040" cy="37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 </a:t>
          </a:r>
        </a:p>
      </dsp:txBody>
      <dsp:txXfrm>
        <a:off x="1584959" y="373675"/>
        <a:ext cx="4511040" cy="377495"/>
      </dsp:txXfrm>
    </dsp:sp>
    <dsp:sp modelId="{E58A23D5-3459-43FC-A611-1560AD6D0280}">
      <dsp:nvSpPr>
        <dsp:cNvPr id="0" name=""/>
        <dsp:cNvSpPr/>
      </dsp:nvSpPr>
      <dsp:spPr>
        <a:xfrm>
          <a:off x="0" y="377552"/>
          <a:ext cx="1584960" cy="377495"/>
        </a:xfrm>
        <a:prstGeom prst="round2SameRect">
          <a:avLst>
            <a:gd name="adj1" fmla="val 16670"/>
            <a:gd name="adj2" fmla="val 0"/>
          </a:avLst>
        </a:prstGeom>
        <a:solidFill>
          <a:srgbClr val="770D29"/>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Level 2	</a:t>
          </a:r>
        </a:p>
      </dsp:txBody>
      <dsp:txXfrm>
        <a:off x="18431" y="395983"/>
        <a:ext cx="1548098" cy="35906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91166-CB13-46D8-9463-4B35E7C342ED}" type="datetimeFigureOut">
              <a:rPr lang="en-US" smtClean="0"/>
              <a:t>4/2/2018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96CA3-8B5D-4E66-99B8-45B50D18AB2B}" type="slidenum">
              <a:rPr lang="en-US" smtClean="0"/>
              <a:t>‹#›</a:t>
            </a:fld>
            <a:endParaRPr lang="en-US"/>
          </a:p>
        </p:txBody>
      </p:sp>
    </p:spTree>
    <p:extLst>
      <p:ext uri="{BB962C8B-B14F-4D97-AF65-F5344CB8AC3E}">
        <p14:creationId xmlns:p14="http://schemas.microsoft.com/office/powerpoint/2010/main" val="62752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oastmasters.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134B-FC64-440E-9EF3-DD4F07BEA3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11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dirty="0"/>
              <a:t>LEVEL 1: </a:t>
            </a:r>
            <a:r>
              <a:rPr lang="en-US" b="1" dirty="0"/>
              <a:t>Master the Fundamentals</a:t>
            </a:r>
            <a:r>
              <a:rPr lang="en-US" dirty="0"/>
              <a:t>. Develop or enhance your understanding of the fundamentals needed to be a successful public speaker and evaluator. You’ll focus on speech writing and basic speech delivery, as well as receiving, applying and delivering feedback. </a:t>
            </a:r>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45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dirty="0"/>
              <a:t>LEVEL 2: </a:t>
            </a:r>
            <a:r>
              <a:rPr lang="en-US" b="1" dirty="0"/>
              <a:t>Learning Your Style. </a:t>
            </a:r>
            <a:r>
              <a:rPr lang="en-US" dirty="0"/>
              <a:t>Develop an understanding of your personal styles and preferences. You’ll have the opportunity to identify your leadership or communication styles and preferences. You will also be introduced to the basic structure of the Pathways Mentor Program. </a:t>
            </a:r>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70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dirty="0"/>
              <a:t>LEVEL 3: </a:t>
            </a:r>
            <a:r>
              <a:rPr lang="en-US" b="1" dirty="0"/>
              <a:t>Increasing Knowledge. </a:t>
            </a:r>
            <a:r>
              <a:rPr lang="en-US" dirty="0"/>
              <a:t>Begin increasing your knowledge of skills specific to your path. You’ll complete one required project and at least two elective projects that address your goals and interests through a wide variety of topics. </a:t>
            </a:r>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50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dirty="0"/>
              <a:t>LEVEL 4: </a:t>
            </a:r>
            <a:r>
              <a:rPr lang="en-US" b="1" dirty="0"/>
              <a:t>Building Skills. </a:t>
            </a:r>
            <a:r>
              <a:rPr lang="en-US" dirty="0"/>
              <a:t>Build the skills you need to succeed on your path. You’ll have the opportunity to explore new challenges and begin applying what you have learned. You’ll complete one required project and at least one elective project. </a:t>
            </a:r>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20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dirty="0"/>
              <a:t>LEVEL 5: </a:t>
            </a:r>
            <a:r>
              <a:rPr lang="en-US" b="1" dirty="0"/>
              <a:t>Demonstrating Expertise. </a:t>
            </a:r>
            <a:r>
              <a:rPr lang="en-US" dirty="0"/>
              <a:t>In this final level, demonstrate your expertise in the skills you have learned. You’ll have the opportunity to apply what you have learned at all levels to accomplish larger projects. You’ll complete one required project, at least one elective project and the “Reflect on Your Path” project to bring closure to your path. At the completion of this level you will become Proficient. </a:t>
            </a:r>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67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pPr marL="171450" lvl="0" indent="-171450">
              <a:buFont typeface="Arial" pitchFamily="34" charset="0"/>
              <a:buChar char="•"/>
            </a:pPr>
            <a:r>
              <a:rPr lang="en-US" sz="1100" b="1" dirty="0"/>
              <a:t>Tailored, self-paced learning. </a:t>
            </a:r>
            <a:r>
              <a:rPr lang="en-US" sz="1100" dirty="0"/>
              <a:t>The Pathways experience is tailored to help members meet their personal and professional goals. Members can also move through their paths at their own rate.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a:t>Customizes member experience to their needs</a:t>
            </a:r>
            <a:r>
              <a:rPr lang="en-US" sz="1100" dirty="0"/>
              <a:t>, whether it be public speaking, interpersonal communication, management or strategic leadership. </a:t>
            </a:r>
          </a:p>
          <a:p>
            <a:pPr marL="171450" indent="-171450">
              <a:buFont typeface="Arial" pitchFamily="34" charset="0"/>
              <a:buChar char="•"/>
              <a:defRPr/>
            </a:pPr>
            <a:r>
              <a:rPr lang="en-US" sz="1100" b="1" dirty="0"/>
              <a:t>Flexibility to choose their own experience</a:t>
            </a:r>
            <a:r>
              <a:rPr lang="en-US" sz="1100" dirty="0"/>
              <a:t>. The first thing a Toastmaster will do in Pathways is choose how to experience it: on Base Camp (our learning management system) or in printed materials. The objective isn’t to force anyone online, but to give members the flexibility to choose their experience.</a:t>
            </a:r>
          </a:p>
          <a:p>
            <a:pPr marL="171450" indent="-171450">
              <a:buFont typeface="Arial" pitchFamily="34" charset="0"/>
              <a:buChar char="•"/>
              <a:defRPr/>
            </a:pPr>
            <a:r>
              <a:rPr lang="en-US" sz="1100" b="1" dirty="0"/>
              <a:t>Greater access to materials. </a:t>
            </a:r>
            <a:r>
              <a:rPr lang="en-US" sz="1100" dirty="0"/>
              <a:t>Pathways was designed to make it easy for members to access their educational materials. By offering all paths online, a Toastmaster can work to complete projects, view additional resources and access printable versions of projects from their computer, laptop or tablet. </a:t>
            </a:r>
          </a:p>
          <a:p>
            <a:pPr marL="171450" indent="-171450">
              <a:buFont typeface="Arial" pitchFamily="34" charset="0"/>
              <a:buChar char="•"/>
              <a:defRPr/>
            </a:pPr>
            <a:r>
              <a:rPr lang="en-US" sz="1200" b="0" i="0" kern="1200" dirty="0">
                <a:solidFill>
                  <a:schemeClr val="tx1"/>
                </a:solidFill>
                <a:effectLst/>
                <a:latin typeface="+mn-lt"/>
                <a:ea typeface="+mn-ea"/>
                <a:cs typeface="+mn-cs"/>
              </a:rPr>
              <a:t>While it’s true that members who choose a path on Base Camp will not receive physical manuals or materials, Pathways gives you access to a richer learning experience, featuring 10 paths to choose from, over 300 real-world skills to learn and in-depth training resources to help you every step of the way. In addition, there are still costs associated with maintaining the Pathways learning experience, including software licensing, support and ongoing educational development.</a:t>
            </a:r>
            <a:endParaRPr lang="en-US" sz="1100" dirty="0"/>
          </a:p>
          <a:p>
            <a:pPr marL="171450" lvl="0" indent="-171450">
              <a:buFont typeface="Arial" pitchFamily="34" charset="0"/>
              <a:buChar char="•"/>
              <a:defRPr/>
            </a:pPr>
            <a:r>
              <a:rPr lang="en-US" sz="1100" b="1" dirty="0"/>
              <a:t>Expanded learning resources. </a:t>
            </a:r>
            <a:r>
              <a:rPr lang="en-US" sz="1100" dirty="0"/>
              <a:t>Resources</a:t>
            </a:r>
            <a:r>
              <a:rPr lang="en-US" sz="1100" b="1" dirty="0"/>
              <a:t> </a:t>
            </a:r>
            <a:r>
              <a:rPr lang="en-US" sz="1100" dirty="0"/>
              <a:t>such as video and digital content will reinforce learning in Pathways.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a:t>Real-world applicability</a:t>
            </a:r>
            <a:r>
              <a:rPr lang="en-US" sz="1100" dirty="0"/>
              <a:t>. In Pathways members will develop practical leadership and communication skills, which they can apply to their lives outside of Toastmasters. Builds competencies that are translatable to real-world situations</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Just as in the current educational program, </a:t>
            </a:r>
            <a:r>
              <a:rPr lang="en-US" sz="1200" b="1" i="0" u="none" strike="noStrike" kern="1200" dirty="0">
                <a:solidFill>
                  <a:schemeClr val="tx1"/>
                </a:solidFill>
                <a:effectLst/>
                <a:latin typeface="+mn-lt"/>
                <a:ea typeface="+mn-ea"/>
                <a:cs typeface="+mn-cs"/>
              </a:rPr>
              <a:t>evaluations</a:t>
            </a:r>
            <a:r>
              <a:rPr lang="en-US" sz="1200" b="0" i="0" u="none" strike="noStrike" kern="1200" dirty="0">
                <a:solidFill>
                  <a:schemeClr val="tx1"/>
                </a:solidFill>
                <a:effectLst/>
                <a:latin typeface="+mn-lt"/>
                <a:ea typeface="+mn-ea"/>
                <a:cs typeface="+mn-cs"/>
              </a:rPr>
              <a:t> will continue to be a vital element of Pathways. Let’s face it - we’ve all seen or received (and maybe given!) ineffective evaluations. Pathways raises the bar by giving evaluators clear standards.</a:t>
            </a:r>
            <a:endParaRPr lang="en-US" sz="1100" b="0" dirty="0">
              <a:effectLst/>
            </a:endParaRPr>
          </a:p>
          <a:p>
            <a:pPr lvl="1" rtl="0" fontAlgn="base"/>
            <a:r>
              <a:rPr lang="en-US" sz="1200" b="0" i="0" u="none" strike="noStrike" kern="1200" dirty="0">
                <a:solidFill>
                  <a:schemeClr val="tx1"/>
                </a:solidFill>
                <a:effectLst/>
                <a:latin typeface="+mn-lt"/>
                <a:ea typeface="+mn-ea"/>
                <a:cs typeface="+mn-cs"/>
              </a:rPr>
              <a:t>The first page of the evaluation form gives an overview of the project objectives, with space for the evaluator to write general feedback.</a:t>
            </a:r>
          </a:p>
          <a:p>
            <a:pPr lvl="1" rtl="0" fontAlgn="base"/>
            <a:r>
              <a:rPr lang="en-US" sz="1200" b="0" i="0" u="none" strike="noStrike" kern="1200" dirty="0">
                <a:solidFill>
                  <a:schemeClr val="tx1"/>
                </a:solidFill>
                <a:effectLst/>
                <a:latin typeface="+mn-lt"/>
                <a:ea typeface="+mn-ea"/>
                <a:cs typeface="+mn-cs"/>
              </a:rPr>
              <a:t>The second page outlines the various skillsets that the project is intended to develop, with opportunity for the evaluator to give both a numeric score and narrative feedback.</a:t>
            </a:r>
          </a:p>
          <a:p>
            <a:pPr lvl="1" rtl="0" fontAlgn="base"/>
            <a:r>
              <a:rPr lang="en-US" sz="1200" b="0" i="0" u="none" strike="noStrike" kern="1200" dirty="0">
                <a:solidFill>
                  <a:schemeClr val="tx1"/>
                </a:solidFill>
                <a:effectLst/>
                <a:latin typeface="+mn-lt"/>
                <a:ea typeface="+mn-ea"/>
                <a:cs typeface="+mn-cs"/>
              </a:rPr>
              <a:t>The third page provides detailed criteria for evaluating the project.</a:t>
            </a:r>
          </a:p>
          <a:p>
            <a:pPr lvl="1" rtl="0"/>
            <a:r>
              <a:rPr lang="en-US" sz="1200" b="0" i="0" u="none" strike="noStrike" kern="1200" dirty="0">
                <a:solidFill>
                  <a:schemeClr val="tx1"/>
                </a:solidFill>
                <a:effectLst/>
                <a:latin typeface="+mn-lt"/>
                <a:ea typeface="+mn-ea"/>
                <a:cs typeface="+mn-cs"/>
              </a:rPr>
              <a:t>The enhanced evaluation forms eliminate guesswork by providing both the speaker and evaluator with clear and detailed guidelines of what is expected.</a:t>
            </a:r>
            <a:endParaRPr lang="en-US" sz="1100" b="0" dirty="0">
              <a:effectLst/>
            </a:endParaRPr>
          </a:p>
          <a:p>
            <a:pPr lvl="1" rtl="0"/>
            <a:r>
              <a:rPr lang="en-US" sz="1200" b="0" i="0" u="none" strike="noStrike" kern="1200" dirty="0">
                <a:solidFill>
                  <a:schemeClr val="tx1"/>
                </a:solidFill>
                <a:effectLst/>
                <a:latin typeface="+mn-lt"/>
                <a:ea typeface="+mn-ea"/>
                <a:cs typeface="+mn-cs"/>
              </a:rPr>
              <a:t>One of the great benefits of Pathways is that anyone using the program can access evaluation forms for </a:t>
            </a:r>
            <a:r>
              <a:rPr lang="en-US" sz="1200" b="0" i="1" u="none" strike="noStrike" kern="1200" dirty="0">
                <a:solidFill>
                  <a:schemeClr val="tx1"/>
                </a:solidFill>
                <a:effectLst/>
                <a:latin typeface="+mn-lt"/>
                <a:ea typeface="+mn-ea"/>
                <a:cs typeface="+mn-cs"/>
              </a:rPr>
              <a:t>all</a:t>
            </a:r>
            <a:r>
              <a:rPr lang="en-US" sz="1200" b="0" i="0" u="none" strike="noStrike" kern="1200" dirty="0">
                <a:solidFill>
                  <a:schemeClr val="tx1"/>
                </a:solidFill>
                <a:effectLst/>
                <a:latin typeface="+mn-lt"/>
                <a:ea typeface="+mn-ea"/>
                <a:cs typeface="+mn-cs"/>
              </a:rPr>
              <a:t> projects, even for Paths they are not working on.</a:t>
            </a:r>
            <a:endParaRPr lang="en-US" sz="1100" b="0" dirty="0">
              <a:effectLst/>
            </a:endParaRPr>
          </a:p>
          <a:p>
            <a:r>
              <a:rPr lang="en-US" sz="1100" b="1" dirty="0"/>
              <a:t>Club Benefits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Current members have many more opportunities to learn and develop</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Can attract new members with what we’re offering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Can re-engage longtime or former members looking for new challenges</a:t>
            </a:r>
          </a:p>
          <a:p>
            <a:br>
              <a:rPr lang="en-US" sz="1100" dirty="0"/>
            </a:br>
            <a:endParaRPr lang="en-US" sz="1100" dirty="0"/>
          </a:p>
          <a:p>
            <a:pPr marL="0" indent="0">
              <a:buFont typeface="Arial" pitchFamily="34" charset="0"/>
              <a:buNone/>
            </a:pPr>
            <a:endParaRPr lang="en-US" sz="1100" dirty="0"/>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698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134B-FC64-440E-9EF3-DD4F07BEA3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719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endParaRPr lang="en-US" dirty="0"/>
          </a:p>
          <a:p>
            <a:r>
              <a:rPr lang="en-US" dirty="0"/>
              <a:t>Some members </a:t>
            </a:r>
            <a:r>
              <a:rPr lang="en-US" baseline="0" dirty="0"/>
              <a:t>are concerned about how the club experience is going to change. </a:t>
            </a:r>
          </a:p>
          <a:p>
            <a:r>
              <a:rPr lang="en-US" dirty="0"/>
              <a:t>They love the experiential learning that exists in club meetings: giving speeches, receiving feedback from fellow club members, practicing Table Topics, serving in meeting roles. This process is what makes Toastmasters special. </a:t>
            </a:r>
          </a:p>
          <a:p>
            <a:endParaRPr lang="en-US" dirty="0"/>
          </a:p>
          <a:p>
            <a:r>
              <a:rPr lang="en-US" dirty="0"/>
              <a:t>I can reassure you that the club experience will not change! The structure and format of club meetings will</a:t>
            </a:r>
            <a:r>
              <a:rPr lang="en-US" baseline="0" dirty="0"/>
              <a:t> remain</a:t>
            </a:r>
            <a:r>
              <a:rPr lang="en-US" dirty="0"/>
              <a:t>---the</a:t>
            </a:r>
            <a:r>
              <a:rPr lang="en-US" baseline="0" dirty="0"/>
              <a:t> only difference is there will be </a:t>
            </a:r>
            <a:r>
              <a:rPr lang="en-US" i="1" baseline="0" dirty="0"/>
              <a:t>more</a:t>
            </a:r>
            <a:r>
              <a:rPr lang="en-US" baseline="0" dirty="0"/>
              <a:t> learning opportunities and resources added to the experience.</a:t>
            </a:r>
          </a:p>
          <a:p>
            <a:endParaRPr lang="en-US" dirty="0"/>
          </a:p>
          <a:p>
            <a:r>
              <a:rPr lang="en-US" baseline="0" dirty="0"/>
              <a:t>On this slide you see</a:t>
            </a:r>
            <a:r>
              <a:rPr lang="en-US" dirty="0"/>
              <a:t> a chart that compares the current education program with the Pathways learning experience.</a:t>
            </a:r>
            <a:endParaRPr lang="en-US" baseline="0" dirty="0"/>
          </a:p>
          <a:p>
            <a:r>
              <a:rPr lang="en-US" b="1" baseline="0" dirty="0"/>
              <a:t>	</a:t>
            </a:r>
            <a:endParaRPr lang="en-US" baseline="0" dirty="0"/>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15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Base Camp is your online gateway to Pathways, where you will find everything you need on your journey. Here you can work on projects, track your progress, connect with members of your club and view badges and certificates you’ll earn along the way. Base Camp also features resources to help guide you, including videos, quizzes, interactive activities and more.</a:t>
            </a:r>
            <a:endParaRPr lang="en-US" dirty="0"/>
          </a:p>
          <a:p>
            <a:endParaRPr lang="en-US" dirty="0"/>
          </a:p>
          <a:p>
            <a:r>
              <a:rPr lang="en-US" dirty="0"/>
              <a:t>There are many</a:t>
            </a:r>
            <a:r>
              <a:rPr lang="en-US" baseline="0" dirty="0"/>
              <a:t> </a:t>
            </a:r>
            <a:r>
              <a:rPr lang="en-US" dirty="0"/>
              <a:t>elements here. First and foremost, this is the look and feel for all the pages in Pathways----you see the red bars and the different types of images that show the different aspects of the Pathways experience.</a:t>
            </a:r>
          </a:p>
          <a:p>
            <a:endParaRPr lang="en-US" dirty="0"/>
          </a:p>
          <a:p>
            <a:r>
              <a:rPr lang="en-US" dirty="0"/>
              <a:t>This is the configuration of our learning management system. As you can see, there are five main sections here: Navigating Base Camp, My Education Transcript, My Feedback, My Badges and Speech Evaluations.  These are the areas that the Pathways team felt will be most important to members.</a:t>
            </a:r>
          </a:p>
          <a:p>
            <a:endParaRPr lang="en-US" dirty="0"/>
          </a:p>
          <a:p>
            <a:r>
              <a:rPr lang="en-US" dirty="0"/>
              <a:t>The system truly is a gateway to an engaging, multi-layered learning experience that will enable you to develop many new skills and maximize your growth.</a:t>
            </a:r>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19</a:t>
            </a:fld>
            <a:endParaRPr lang="en-US"/>
          </a:p>
        </p:txBody>
      </p:sp>
    </p:spTree>
    <p:extLst>
      <p:ext uri="{BB962C8B-B14F-4D97-AF65-F5344CB8AC3E}">
        <p14:creationId xmlns:p14="http://schemas.microsoft.com/office/powerpoint/2010/main" val="229199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21</a:t>
            </a:fld>
            <a:endParaRPr lang="en-US"/>
          </a:p>
        </p:txBody>
      </p:sp>
    </p:spTree>
    <p:extLst>
      <p:ext uri="{BB962C8B-B14F-4D97-AF65-F5344CB8AC3E}">
        <p14:creationId xmlns:p14="http://schemas.microsoft.com/office/powerpoint/2010/main" val="190345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sz="1200" b="0" i="0" kern="1200" dirty="0">
                <a:solidFill>
                  <a:schemeClr val="tx1"/>
                </a:solidFill>
                <a:effectLst/>
                <a:latin typeface="+mn-lt"/>
                <a:ea typeface="+mn-ea"/>
                <a:cs typeface="+mn-cs"/>
              </a:rPr>
              <a:t>For most clubs, the vice president education (VPE) will assume the role of Base Camp manager. The Base Camp manager helps facilitate your progress by verifying your education, approving requests and more</a:t>
            </a:r>
            <a:r>
              <a:rPr lang="en-US" sz="1200" b="0" i="0" kern="1200">
                <a:solidFill>
                  <a:schemeClr val="tx1"/>
                </a:solidFill>
                <a:effectLst/>
                <a:latin typeface="+mn-lt"/>
                <a:ea typeface="+mn-ea"/>
                <a:cs typeface="+mn-cs"/>
              </a:rPr>
              <a:t>. In the event a VPE isn’t able to perform these duties, or if a club does not have a VPE, the Base Camp manager responsibilities will be fulfilled by the club president or club secretary. The central responsibilities of the Base Camp manager include:</a:t>
            </a:r>
          </a:p>
          <a:p>
            <a:r>
              <a:rPr lang="en-US" sz="1200" b="0" i="0" kern="1200">
                <a:solidFill>
                  <a:schemeClr val="tx1"/>
                </a:solidFill>
                <a:effectLst/>
                <a:latin typeface="+mn-lt"/>
                <a:ea typeface="+mn-ea"/>
                <a:cs typeface="+mn-cs"/>
              </a:rPr>
              <a:t>Approving speeches outside the club</a:t>
            </a:r>
          </a:p>
          <a:p>
            <a:r>
              <a:rPr lang="en-US" sz="1200" b="0" i="0" kern="1200">
                <a:solidFill>
                  <a:schemeClr val="tx1"/>
                </a:solidFill>
                <a:effectLst/>
                <a:latin typeface="+mn-lt"/>
                <a:ea typeface="+mn-ea"/>
                <a:cs typeface="+mn-cs"/>
              </a:rPr>
              <a:t>Verifying level completion</a:t>
            </a:r>
          </a:p>
          <a:p>
            <a:r>
              <a:rPr lang="en-US" sz="1200" b="0" i="0" kern="1200">
                <a:solidFill>
                  <a:schemeClr val="tx1"/>
                </a:solidFill>
                <a:effectLst/>
                <a:latin typeface="+mn-lt"/>
                <a:ea typeface="+mn-ea"/>
                <a:cs typeface="+mn-cs"/>
              </a:rPr>
              <a:t>Tracking member progress</a:t>
            </a:r>
          </a:p>
          <a:p>
            <a:r>
              <a:rPr lang="en-US" sz="1200" b="0" i="0" kern="1200">
                <a:solidFill>
                  <a:schemeClr val="tx1"/>
                </a:solidFill>
                <a:effectLst/>
                <a:latin typeface="+mn-lt"/>
                <a:ea typeface="+mn-ea"/>
                <a:cs typeface="+mn-cs"/>
              </a:rPr>
              <a:t>Verifying project completion for members using printed materials</a:t>
            </a:r>
          </a:p>
          <a:p>
            <a:endParaRPr lang="en-US" dirty="0"/>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632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pPr rtl="0" eaLnBrk="1" fontAlgn="ctr" latinLnBrk="0" hangingPunct="1"/>
            <a:r>
              <a:rPr lang="en-US" sz="1200" b="0" i="0" u="none" strike="noStrike" kern="1200" dirty="0">
                <a:solidFill>
                  <a:schemeClr val="tx1"/>
                </a:solidFill>
                <a:effectLst/>
                <a:latin typeface="+mn-lt"/>
                <a:ea typeface="+mn-ea"/>
                <a:cs typeface="+mn-cs"/>
              </a:rPr>
              <a:t>Advanced Leader Bronze</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includes 6</a:t>
            </a:r>
            <a:r>
              <a:rPr lang="en-US" sz="1200" b="0" i="0" u="none" strike="noStrike" kern="1200" baseline="0" dirty="0">
                <a:solidFill>
                  <a:schemeClr val="tx1"/>
                </a:solidFill>
                <a:effectLst/>
                <a:latin typeface="+mn-lt"/>
                <a:ea typeface="+mn-ea"/>
                <a:cs typeface="+mn-cs"/>
              </a:rPr>
              <a:t> months as </a:t>
            </a:r>
            <a:r>
              <a:rPr lang="en-US" sz="1200" b="0" i="0" u="none" strike="noStrike" kern="1200" dirty="0">
                <a:solidFill>
                  <a:schemeClr val="tx1"/>
                </a:solidFill>
                <a:effectLst/>
                <a:latin typeface="+mn-lt"/>
                <a:ea typeface="+mn-ea"/>
                <a:cs typeface="+mn-cs"/>
              </a:rPr>
              <a:t>club officer</a:t>
            </a:r>
          </a:p>
          <a:p>
            <a:pPr rtl="0" eaLnBrk="1" fontAlgn="auto" latinLnBrk="0" hangingPunct="1"/>
            <a:r>
              <a:rPr lang="en-US" sz="1200" b="0" i="0" u="none" strike="noStrike" kern="1200" dirty="0">
                <a:solidFill>
                  <a:schemeClr val="tx1"/>
                </a:solidFill>
                <a:effectLst/>
                <a:latin typeface="+mn-lt"/>
                <a:ea typeface="+mn-ea"/>
                <a:cs typeface="+mn-cs"/>
              </a:rPr>
              <a:t>Advanced Leader Silver</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includes serve</a:t>
            </a:r>
            <a:r>
              <a:rPr lang="en-US" sz="1200" b="0" i="0" u="none" strike="noStrike" kern="1200" baseline="0" dirty="0">
                <a:solidFill>
                  <a:schemeClr val="tx1"/>
                </a:solidFill>
                <a:effectLst/>
                <a:latin typeface="+mn-lt"/>
                <a:ea typeface="+mn-ea"/>
                <a:cs typeface="+mn-cs"/>
              </a:rPr>
              <a:t> as district officer plus club coach or club mentor and HPL</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820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Leadership 1 to 3 hours</a:t>
            </a:r>
          </a:p>
          <a:p>
            <a:r>
              <a:rPr lang="en-US" dirty="0"/>
              <a:t>Success Communication 2-8 (16) hours</a:t>
            </a:r>
          </a:p>
          <a:p>
            <a:r>
              <a:rPr lang="en-US" dirty="0"/>
              <a:t>YLP Multiple month commitment</a:t>
            </a:r>
          </a:p>
          <a:p>
            <a:endParaRPr lang="en-US" dirty="0"/>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23</a:t>
            </a:fld>
            <a:endParaRPr lang="en-US"/>
          </a:p>
        </p:txBody>
      </p:sp>
    </p:spTree>
    <p:extLst>
      <p:ext uri="{BB962C8B-B14F-4D97-AF65-F5344CB8AC3E}">
        <p14:creationId xmlns:p14="http://schemas.microsoft.com/office/powerpoint/2010/main" val="6138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baseline="0" dirty="0"/>
              <a:t>One potential obstacle to the success of Pathways is confusion with changes to the Distinguished Club Program.  So let’s go over that.</a:t>
            </a:r>
          </a:p>
          <a:p>
            <a:r>
              <a:rPr lang="en-US" baseline="0" dirty="0"/>
              <a:t>The DCP will be adjusted to accommodate the rollout of Pathways and the two years it runs concurrently with the current education program.</a:t>
            </a:r>
          </a:p>
          <a:p>
            <a:r>
              <a:rPr lang="en-US" baseline="0" dirty="0"/>
              <a:t>The graphic here shows you how this will work. Once Pathways rolls out in your district, clubs may meet up to six of the 12 educational goals listed as part of their</a:t>
            </a:r>
            <a:r>
              <a:rPr lang="en-US" dirty="0"/>
              <a:t> </a:t>
            </a:r>
            <a:r>
              <a:rPr lang="en-US" baseline="0" dirty="0"/>
              <a:t>recognition achievement in the Distinguished Club Program. The left column has the DCP goals for the current program, while the right column shows the Pathways DCP goals. Club members may complete any of the available</a:t>
            </a:r>
            <a:r>
              <a:rPr lang="en-US" dirty="0"/>
              <a:t> goals.</a:t>
            </a:r>
            <a:endParaRPr lang="en-US" baseline="0" dirty="0"/>
          </a:p>
          <a:p>
            <a:r>
              <a:rPr lang="en-US" baseline="0" dirty="0"/>
              <a:t>Just a reminder: Even though </a:t>
            </a:r>
            <a:r>
              <a:rPr lang="en-US" dirty="0"/>
              <a:t>the six goals in Pathways function the same as the six goals in the current DCP, they are not equivalent. The two education programs are structured differently, so it’s impossible to achieve parity regarding the educational goals.</a:t>
            </a:r>
            <a:endParaRPr lang="en-US" baseline="0" dirty="0"/>
          </a:p>
          <a:p>
            <a:r>
              <a:rPr lang="en-US" baseline="0" dirty="0"/>
              <a:t>This DCP transition program encourages members to begin their journeys in Pathways while still achieving Distinguished statuses in clubs. </a:t>
            </a:r>
          </a:p>
          <a:p>
            <a:r>
              <a:rPr lang="en-US" i="1" baseline="0" dirty="0"/>
              <a:t>VPEs need to enter Level as award in Club Central (many believe that approving the completion in Pathways is sufficient to count toward the DCP)</a:t>
            </a:r>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3833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134B-FC64-440E-9EF3-DD4F07BEA3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9979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clubs, the vice president education (VPE) will assume the role of Base Camp manager. The Base Camp manager helps facilitate your progress by verifying your education, approving requests and more. In the event a VPE isn’t able to perform these duties, or if a club does not have a VPE, the Base Camp manager responsibilities will be fulfilled by the club president or club secretary. The central responsibilities of the Base Camp manager include:</a:t>
            </a:r>
          </a:p>
          <a:p>
            <a:endParaRPr lang="en-US" dirty="0"/>
          </a:p>
          <a:p>
            <a:r>
              <a:rPr lang="en-US" dirty="0"/>
              <a:t>Approving speeches outside the club</a:t>
            </a:r>
          </a:p>
          <a:p>
            <a:r>
              <a:rPr lang="en-US" dirty="0"/>
              <a:t>Verifying level completion</a:t>
            </a:r>
          </a:p>
          <a:p>
            <a:r>
              <a:rPr lang="en-US" dirty="0"/>
              <a:t>Tracking member progress</a:t>
            </a:r>
          </a:p>
          <a:p>
            <a:r>
              <a:rPr lang="en-US" dirty="0"/>
              <a:t>Verifying project completion for members using printed materials</a:t>
            </a:r>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26</a:t>
            </a:fld>
            <a:endParaRPr lang="en-US"/>
          </a:p>
        </p:txBody>
      </p:sp>
    </p:spTree>
    <p:extLst>
      <p:ext uri="{BB962C8B-B14F-4D97-AF65-F5344CB8AC3E}">
        <p14:creationId xmlns:p14="http://schemas.microsoft.com/office/powerpoint/2010/main" val="3991565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Create a login and password at </a:t>
            </a:r>
            <a:r>
              <a:rPr lang="en-US" sz="1200" b="1" u="sng" strike="noStrike" kern="1200" dirty="0">
                <a:solidFill>
                  <a:schemeClr val="tx1"/>
                </a:solidFill>
                <a:effectLst/>
                <a:latin typeface="+mn-lt"/>
                <a:ea typeface="+mn-ea"/>
                <a:cs typeface="+mn-cs"/>
                <a:hlinkClick r:id="rId3"/>
              </a:rPr>
              <a:t>https://www.toastmasters.org/</a:t>
            </a:r>
            <a:r>
              <a:rPr lang="en-US" sz="1200" b="1" u="sng"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bookmark the site.</a:t>
            </a:r>
          </a:p>
          <a:p>
            <a:r>
              <a:rPr lang="en-US" sz="1200" kern="1200" dirty="0">
                <a:solidFill>
                  <a:schemeClr val="tx1"/>
                </a:solidFill>
                <a:effectLst/>
                <a:latin typeface="+mn-lt"/>
                <a:ea typeface="+mn-ea"/>
                <a:cs typeface="+mn-cs"/>
              </a:rPr>
              <a:t>Log in and also </a:t>
            </a:r>
            <a:r>
              <a:rPr lang="en-US" sz="1200" b="1" kern="1200" dirty="0">
                <a:solidFill>
                  <a:schemeClr val="tx1"/>
                </a:solidFill>
                <a:effectLst/>
                <a:latin typeface="+mn-lt"/>
                <a:ea typeface="+mn-ea"/>
                <a:cs typeface="+mn-cs"/>
              </a:rPr>
              <a:t>Go to Base Camp</a:t>
            </a:r>
            <a:r>
              <a:rPr lang="en-US" sz="1200" kern="1200" dirty="0">
                <a:solidFill>
                  <a:schemeClr val="tx1"/>
                </a:solidFill>
                <a:effectLst/>
                <a:latin typeface="+mn-lt"/>
                <a:ea typeface="+mn-ea"/>
                <a:cs typeface="+mn-cs"/>
              </a:rPr>
              <a:t> from the main </a:t>
            </a:r>
            <a:r>
              <a:rPr lang="en-US" sz="1200" b="1" kern="1200" dirty="0">
                <a:solidFill>
                  <a:schemeClr val="tx1"/>
                </a:solidFill>
                <a:effectLst/>
                <a:latin typeface="+mn-lt"/>
                <a:ea typeface="+mn-ea"/>
                <a:cs typeface="+mn-cs"/>
              </a:rPr>
              <a:t>Pathways</a:t>
            </a:r>
            <a:r>
              <a:rPr lang="en-US" sz="1200" kern="1200" dirty="0">
                <a:solidFill>
                  <a:schemeClr val="tx1"/>
                </a:solidFill>
                <a:effectLst/>
                <a:latin typeface="+mn-lt"/>
                <a:ea typeface="+mn-ea"/>
                <a:cs typeface="+mn-cs"/>
              </a:rPr>
              <a:t> dropdown menu.</a:t>
            </a:r>
          </a:p>
          <a:p>
            <a:r>
              <a:rPr lang="en-US" sz="1200" kern="1200" dirty="0">
                <a:solidFill>
                  <a:schemeClr val="tx1"/>
                </a:solidFill>
                <a:effectLst/>
                <a:latin typeface="+mn-lt"/>
                <a:ea typeface="+mn-ea"/>
                <a:cs typeface="+mn-cs"/>
              </a:rPr>
              <a:t>Click on </a:t>
            </a:r>
            <a:r>
              <a:rPr lang="en-US" sz="1200" b="1" kern="1200" dirty="0">
                <a:solidFill>
                  <a:schemeClr val="tx1"/>
                </a:solidFill>
                <a:effectLst/>
                <a:latin typeface="+mn-lt"/>
                <a:ea typeface="+mn-ea"/>
                <a:cs typeface="+mn-cs"/>
              </a:rPr>
              <a:t>Login as Base Camp Manager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Base Camp Manager login does not appear, you may not be registered with Toastmasters International as a manager.  Ensure that your club has updated the club officers list with you as VP Education or a one of the backup roles, President or Secretary. </a:t>
            </a:r>
          </a:p>
          <a:p>
            <a:r>
              <a:rPr lang="en-US" sz="1200" kern="1200" dirty="0">
                <a:solidFill>
                  <a:schemeClr val="tx1"/>
                </a:solidFill>
                <a:effectLst/>
                <a:latin typeface="+mn-lt"/>
                <a:ea typeface="+mn-ea"/>
                <a:cs typeface="+mn-cs"/>
              </a:rPr>
              <a:t>Click on </a:t>
            </a:r>
            <a:r>
              <a:rPr lang="en-US" sz="1200" b="1" kern="1200" dirty="0">
                <a:solidFill>
                  <a:schemeClr val="tx1"/>
                </a:solidFill>
                <a:effectLst/>
                <a:latin typeface="+mn-lt"/>
                <a:ea typeface="+mn-ea"/>
                <a:cs typeface="+mn-cs"/>
              </a:rPr>
              <a:t>Pending Requests</a:t>
            </a:r>
            <a:r>
              <a:rPr lang="en-US" sz="1200" kern="1200" dirty="0">
                <a:solidFill>
                  <a:schemeClr val="tx1"/>
                </a:solidFill>
                <a:effectLst/>
                <a:latin typeface="+mn-lt"/>
                <a:ea typeface="+mn-ea"/>
                <a:cs typeface="+mn-cs"/>
              </a:rPr>
              <a:t> from the page that appears.</a:t>
            </a:r>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27</a:t>
            </a:fld>
            <a:endParaRPr lang="en-US"/>
          </a:p>
        </p:txBody>
      </p:sp>
    </p:spTree>
    <p:extLst>
      <p:ext uri="{BB962C8B-B14F-4D97-AF65-F5344CB8AC3E}">
        <p14:creationId xmlns:p14="http://schemas.microsoft.com/office/powerpoint/2010/main" val="363469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see any member pending requests.  To approve, after checking the member’s paperwork, select the green checkmark.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28</a:t>
            </a:fld>
            <a:endParaRPr lang="en-US"/>
          </a:p>
        </p:txBody>
      </p:sp>
    </p:spTree>
    <p:extLst>
      <p:ext uri="{BB962C8B-B14F-4D97-AF65-F5344CB8AC3E}">
        <p14:creationId xmlns:p14="http://schemas.microsoft.com/office/powerpoint/2010/main" val="236974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see any member pending requests.  To approve, after checking the member’s paperwork, select the green checkmark.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29</a:t>
            </a:fld>
            <a:endParaRPr lang="en-US"/>
          </a:p>
        </p:txBody>
      </p:sp>
    </p:spTree>
    <p:extLst>
      <p:ext uri="{BB962C8B-B14F-4D97-AF65-F5344CB8AC3E}">
        <p14:creationId xmlns:p14="http://schemas.microsoft.com/office/powerpoint/2010/main" val="1194969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 variety of reports which can be used to track member and club Pathways-related DCP progress if needed.</a:t>
            </a:r>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30</a:t>
            </a:fld>
            <a:endParaRPr lang="en-US"/>
          </a:p>
        </p:txBody>
      </p:sp>
    </p:spTree>
    <p:extLst>
      <p:ext uri="{BB962C8B-B14F-4D97-AF65-F5344CB8AC3E}">
        <p14:creationId xmlns:p14="http://schemas.microsoft.com/office/powerpoint/2010/main" val="2689370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Toastmasters has a Tutorial for almost everything</a:t>
            </a:r>
          </a:p>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31</a:t>
            </a:fld>
            <a:endParaRPr lang="en-US"/>
          </a:p>
        </p:txBody>
      </p:sp>
    </p:spTree>
    <p:extLst>
      <p:ext uri="{BB962C8B-B14F-4D97-AF65-F5344CB8AC3E}">
        <p14:creationId xmlns:p14="http://schemas.microsoft.com/office/powerpoint/2010/main" val="2254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C&amp;L: $115. Pathways online: $25.  print: $75</a:t>
            </a:r>
          </a:p>
          <a:p>
            <a:r>
              <a:rPr lang="en-US" sz="1200" b="0" i="0" kern="1200" dirty="0">
                <a:solidFill>
                  <a:schemeClr val="tx1"/>
                </a:solidFill>
                <a:effectLst/>
                <a:latin typeface="+mn-lt"/>
                <a:ea typeface="+mn-ea"/>
                <a:cs typeface="+mn-cs"/>
              </a:rPr>
              <a:t>Your regular membership dues cover the cost of your first path, however, if you choose the printed materials option for your path, there is a $25 printing fee. The cost for an additional path is $20, and if you elect to work in printed materials, the $25 printing fee also applies.</a:t>
            </a:r>
          </a:p>
          <a:p>
            <a:r>
              <a:rPr lang="en-US" sz="1200" b="0" i="0" kern="1200" dirty="0">
                <a:solidFill>
                  <a:schemeClr val="tx1"/>
                </a:solidFill>
                <a:effectLst/>
                <a:latin typeface="+mn-lt"/>
                <a:ea typeface="+mn-ea"/>
                <a:cs typeface="+mn-cs"/>
              </a:rPr>
              <a:t>If you are working in one path and decide to switch to another path, you do not need to pay an additional $20 as long as you make the exchange within 30 days of the original purchase. The $25 fee you pay for a path with printed materials is not refundable. Remember: you can always print out copies of the Pathways materials on your own, at no charge. If you are enrolled in Pathways online, you can print out any of the materials on Base Camp.</a:t>
            </a:r>
          </a:p>
          <a:p>
            <a:r>
              <a:rPr lang="en-US" sz="1200" b="0" i="0" kern="1200" dirty="0">
                <a:solidFill>
                  <a:schemeClr val="tx1"/>
                </a:solidFill>
                <a:effectLst/>
                <a:latin typeface="+mn-lt"/>
                <a:ea typeface="+mn-ea"/>
                <a:cs typeface="+mn-cs"/>
              </a:rPr>
              <a:t>You are eligible for a maximum of two free paths if you belong to more than one club. To qualify for a second free path, you must already be a member of multiple clubs when Pathways rolls out in your region. Joining additional clubs after Pathways is available to you will not qualify you for a second free path.</a:t>
            </a:r>
          </a:p>
        </p:txBody>
      </p:sp>
      <p:sp>
        <p:nvSpPr>
          <p:cNvPr id="4" name="Slide Number Placeholder 3"/>
          <p:cNvSpPr>
            <a:spLocks noGrp="1"/>
          </p:cNvSpPr>
          <p:nvPr>
            <p:ph type="sldNum" sz="quarter" idx="10"/>
          </p:nvPr>
        </p:nvSpPr>
        <p:spPr/>
        <p:txBody>
          <a:bodyPr/>
          <a:lstStyle/>
          <a:p>
            <a:fld id="{B6496CA3-8B5D-4E66-99B8-45B50D18AB2B}" type="slidenum">
              <a:rPr lang="en-US" smtClean="0"/>
              <a:t>3</a:t>
            </a:fld>
            <a:endParaRPr lang="en-US"/>
          </a:p>
        </p:txBody>
      </p:sp>
    </p:spTree>
    <p:extLst>
      <p:ext uri="{BB962C8B-B14F-4D97-AF65-F5344CB8AC3E}">
        <p14:creationId xmlns:p14="http://schemas.microsoft.com/office/powerpoint/2010/main" val="2404949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33</a:t>
            </a:fld>
            <a:endParaRPr lang="en-US"/>
          </a:p>
        </p:txBody>
      </p:sp>
    </p:spTree>
    <p:extLst>
      <p:ext uri="{BB962C8B-B14F-4D97-AF65-F5344CB8AC3E}">
        <p14:creationId xmlns:p14="http://schemas.microsoft.com/office/powerpoint/2010/main" val="2896483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134B-FC64-440E-9EF3-DD4F07BEA3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945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once you have selected your Path.</a:t>
            </a:r>
          </a:p>
        </p:txBody>
      </p:sp>
      <p:sp>
        <p:nvSpPr>
          <p:cNvPr id="4" name="Slide Number Placeholder 3"/>
          <p:cNvSpPr>
            <a:spLocks noGrp="1"/>
          </p:cNvSpPr>
          <p:nvPr>
            <p:ph type="sldNum" sz="quarter" idx="10"/>
          </p:nvPr>
        </p:nvSpPr>
        <p:spPr/>
        <p:txBody>
          <a:bodyPr/>
          <a:lstStyle/>
          <a:p>
            <a:fld id="{B6496CA3-8B5D-4E66-99B8-45B50D18AB2B}" type="slidenum">
              <a:rPr lang="en-US" smtClean="0"/>
              <a:t>37</a:t>
            </a:fld>
            <a:endParaRPr lang="en-US"/>
          </a:p>
        </p:txBody>
      </p:sp>
    </p:spTree>
    <p:extLst>
      <p:ext uri="{BB962C8B-B14F-4D97-AF65-F5344CB8AC3E}">
        <p14:creationId xmlns:p14="http://schemas.microsoft.com/office/powerpoint/2010/main" val="3635427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43</a:t>
            </a:fld>
            <a:endParaRPr lang="en-US"/>
          </a:p>
        </p:txBody>
      </p:sp>
    </p:spTree>
    <p:extLst>
      <p:ext uri="{BB962C8B-B14F-4D97-AF65-F5344CB8AC3E}">
        <p14:creationId xmlns:p14="http://schemas.microsoft.com/office/powerpoint/2010/main" val="2849217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96CA3-8B5D-4E66-99B8-45B50D18AB2B}" type="slidenum">
              <a:rPr lang="en-US" smtClean="0"/>
              <a:t>45</a:t>
            </a:fld>
            <a:endParaRPr lang="en-US"/>
          </a:p>
        </p:txBody>
      </p:sp>
    </p:spTree>
    <p:extLst>
      <p:ext uri="{BB962C8B-B14F-4D97-AF65-F5344CB8AC3E}">
        <p14:creationId xmlns:p14="http://schemas.microsoft.com/office/powerpoint/2010/main" val="392621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134B-FC64-440E-9EF3-DD4F07BEA3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182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sz="1100" dirty="0"/>
              <a:t>From all of the research, review, analysis and feedback, the Pathways team identified the five core competencies one can learn by participating in the education program.</a:t>
            </a:r>
          </a:p>
          <a:p>
            <a:r>
              <a:rPr lang="en-US" sz="1100" dirty="0"/>
              <a:t>These competencies are the platform on which the program is being built.</a:t>
            </a:r>
          </a:p>
          <a:p>
            <a:r>
              <a:rPr lang="en-US" sz="1100" u="sng" dirty="0"/>
              <a:t>Public Speaking</a:t>
            </a:r>
            <a:r>
              <a:rPr lang="en-US" sz="1100" dirty="0"/>
              <a:t> Public speaking builds members’ confidence in delivering both prepared and impromptu speeches in the Toastmasters club environment as well as their personal and professional lives. Through practice, peer evaluation and educational tools, members learn how to present their messages effectively, concisely and professionally.</a:t>
            </a:r>
          </a:p>
          <a:p>
            <a:r>
              <a:rPr lang="en-US" sz="1100" u="sng" dirty="0"/>
              <a:t>Interpersonal Communication</a:t>
            </a:r>
            <a:r>
              <a:rPr lang="en-US" sz="1100" b="1" dirty="0"/>
              <a:t> </a:t>
            </a:r>
            <a:r>
              <a:rPr lang="en-US" sz="1100" dirty="0"/>
              <a:t>Interpersonal communication builds members’ confidence in communicating with others, whether verbally, non-verbally, in writing or via electronic methods. Members learn how to build relationships, resolve conflict and communicate well with others.</a:t>
            </a:r>
          </a:p>
          <a:p>
            <a:r>
              <a:rPr lang="en-US" sz="1100" u="sng" dirty="0"/>
              <a:t>Leading Strategically</a:t>
            </a:r>
            <a:r>
              <a:rPr lang="en-US" sz="1100" b="1" dirty="0"/>
              <a:t> </a:t>
            </a:r>
            <a:r>
              <a:rPr lang="en-US" sz="1100" dirty="0"/>
              <a:t>This is the ability to see the big picture and have the ideas and vision to do things better, whether it’s to build a more supportive club environment, lead a team, or attract and retain more members. The Toastmasters strategic leader has a vision that is both attainable and inspiring. He or she is able to bring about positive changes by inspiring others to get involved and help.)</a:t>
            </a:r>
          </a:p>
          <a:p>
            <a:r>
              <a:rPr lang="en-US" sz="1100" u="sng" dirty="0"/>
              <a:t>Leading and Managing</a:t>
            </a:r>
            <a:r>
              <a:rPr lang="en-US" sz="1100" b="1" dirty="0"/>
              <a:t> </a:t>
            </a:r>
            <a:r>
              <a:rPr lang="en-US" sz="1100" dirty="0"/>
              <a:t>(There are different skill sets needed for both of these roles. Within the Toastmasters organization of clubs, areas, divisions and districts, managing deals mostly with planning, organizing and facilitating specific tasks, such as the club treasurer managing the club’s budget. Leading deals with people, whether they are individuals or groups.</a:t>
            </a:r>
          </a:p>
          <a:p>
            <a:r>
              <a:rPr lang="en-US" sz="1100" u="sng" dirty="0"/>
              <a:t>Building Confidence</a:t>
            </a:r>
            <a:r>
              <a:rPr lang="en-US" sz="1100" b="1" dirty="0"/>
              <a:t> </a:t>
            </a:r>
            <a:r>
              <a:rPr lang="en-US" sz="1100" dirty="0"/>
              <a:t>Obviously confidence can’t be taught. Through self-reflection and evaluation, members learn to acknowledge their flaws and embrace their capacity for self-improvement. By learning how to set goals and meet them, they gain confidence in their own knowledge, skills and abilities.</a:t>
            </a:r>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37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endParaRPr lang="en-US" dirty="0"/>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27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You start by choosing from 10 distinct learning paths that are based on five core competencies: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Public Speaking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Interpersonal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Strategic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Building Confidence</a:t>
            </a:r>
            <a:endParaRPr lang="en-US" sz="1200" b="1" baseline="0" dirty="0"/>
          </a:p>
          <a:p>
            <a:r>
              <a:rPr lang="en-US" sz="1200" b="0" baseline="0" dirty="0"/>
              <a:t>Each path is designed to help you achieve the last competency, which cannot be taught: confidence. One path, Presentation Mastery, focuses solely on public speaking skills and building confidence in your abilities.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a:t>Public speaking is an important component of the other nine paths as well. It’s a skill you’ll be practicing no matter which path you choose. In fact, each path requires you to </a:t>
            </a:r>
            <a:r>
              <a:rPr lang="en-US" sz="1200" baseline="0" dirty="0"/>
              <a:t>give a minimum of 15 prepared speeches.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The nine other paths also focus on a combination of the other four core competencies. You have the flexibility to choose to pursue any of these paths. </a:t>
            </a:r>
          </a:p>
          <a:p>
            <a:r>
              <a:rPr lang="en-US" sz="1200" b="0" i="0" kern="1200" dirty="0">
                <a:solidFill>
                  <a:schemeClr val="tx1"/>
                </a:solidFill>
                <a:effectLst/>
                <a:latin typeface="+mn-lt"/>
                <a:ea typeface="+mn-ea"/>
                <a:cs typeface="+mn-cs"/>
              </a:rPr>
              <a:t>If you choose to access Pathways using Base Camp, you will take an online assessment of your skills, interests and goals. Once you’re finished, the assessment will recommend the three paths that best match your responses. If you don’t want to work in a recommended path, you may select whichever path you prefer.</a:t>
            </a:r>
          </a:p>
          <a:p>
            <a:r>
              <a:rPr lang="en-US" sz="1200" b="1" i="0" baseline="0" dirty="0"/>
              <a:t>Dynamic Leadership </a:t>
            </a:r>
            <a:r>
              <a:rPr lang="en-US" sz="1200" b="0" i="0" baseline="0" dirty="0"/>
              <a:t>helps you build your skills as a strategic leader and conflict resolver. You’ll focus on facilitating change as well as on public speaking.</a:t>
            </a:r>
          </a:p>
          <a:p>
            <a:r>
              <a:rPr lang="en-US" sz="1200" b="1" i="0" baseline="0" dirty="0"/>
              <a:t>Effective Coaching </a:t>
            </a:r>
            <a:r>
              <a:rPr lang="en-US" sz="1200" b="0" i="0" baseline="0" dirty="0"/>
              <a:t>helps you build your skills as a positive communicator, leader and coach. You will focus on interpersonal communication and developing strong public speaking skills.</a:t>
            </a:r>
          </a:p>
          <a:p>
            <a:r>
              <a:rPr lang="en-US" sz="1200" b="1" i="0" baseline="0" dirty="0"/>
              <a:t>Innovative Planning </a:t>
            </a:r>
            <a:r>
              <a:rPr lang="en-US" sz="1200" b="0" i="0" baseline="0" dirty="0"/>
              <a:t>helps you build your skills as a public speaker, leader and project manager. You will focus on strategies for creating innovative solutions as well as on public speaking.</a:t>
            </a:r>
          </a:p>
          <a:p>
            <a:r>
              <a:rPr lang="en-US" sz="1200" b="1" i="0" baseline="0" dirty="0"/>
              <a:t>Leadership Development </a:t>
            </a:r>
            <a:r>
              <a:rPr lang="en-US" sz="1200" b="0" i="0" baseline="0" dirty="0"/>
              <a:t>helps you build your skills as an effective communicator and leader. You will focus on developing and implementing a plan, leading a team and public speaking.</a:t>
            </a:r>
          </a:p>
          <a:p>
            <a:r>
              <a:rPr lang="en-US" sz="1200" b="1" i="0" baseline="0" dirty="0"/>
              <a:t>Motivational Strategies </a:t>
            </a:r>
            <a:r>
              <a:rPr lang="en-US" sz="1200" b="0" i="0" baseline="0" dirty="0"/>
              <a:t>helps you build your skills as a powerful and effective communicator. You will focus on building connections with others, leading small groups and public speaking.</a:t>
            </a:r>
          </a:p>
          <a:p>
            <a:r>
              <a:rPr lang="en-US" sz="1200" b="1" i="0" baseline="0" dirty="0"/>
              <a:t>Persuasive Influence </a:t>
            </a:r>
            <a:r>
              <a:rPr lang="en-US" sz="1200" b="0" i="0" baseline="0" dirty="0"/>
              <a:t>helps you build your skills as an innovative communicator and leader. You will focus on developing leadership skills to use in complex situations and public speaking.</a:t>
            </a:r>
          </a:p>
          <a:p>
            <a:r>
              <a:rPr lang="en-US" sz="1200" b="1" i="0" baseline="0" dirty="0"/>
              <a:t>Presentation Mastery </a:t>
            </a:r>
            <a:r>
              <a:rPr lang="en-US" sz="1200" b="0" i="0" baseline="0" dirty="0"/>
              <a:t>helps you build your skills as an accomplished public speaker. You will focus on your connection with audience members and effective public speaking techniques.</a:t>
            </a:r>
          </a:p>
          <a:p>
            <a:r>
              <a:rPr lang="en-US" sz="1200" b="1" i="0" baseline="0" dirty="0"/>
              <a:t>Strategic Relationships </a:t>
            </a:r>
            <a:r>
              <a:rPr lang="en-US" sz="1200" b="0" i="0" baseline="0" dirty="0"/>
              <a:t>helps you build your skills as a leader in communication. You will focus on building personal and professional connections with a variety of people and public speaking.</a:t>
            </a:r>
          </a:p>
          <a:p>
            <a:r>
              <a:rPr lang="en-US" sz="1200" b="1" i="0" baseline="0" dirty="0"/>
              <a:t>Team Collaboration </a:t>
            </a:r>
            <a:r>
              <a:rPr lang="en-US" sz="1200" b="0" i="0" baseline="0" dirty="0"/>
              <a:t>helps you build your skills as a collaborative leader. You will focus on interpersonal communication, collaborating with a team and public speaking.</a:t>
            </a:r>
          </a:p>
          <a:p>
            <a:r>
              <a:rPr lang="en-US" sz="1200" b="1" i="0" baseline="0" dirty="0"/>
              <a:t>Visionary Communication </a:t>
            </a:r>
            <a:r>
              <a:rPr lang="en-US" sz="1200" b="0" i="0" baseline="0" dirty="0"/>
              <a:t>helps you build your skills as a strategic communicator and leader. You will focus on communicating information and plans to a group as well as public speaking.</a:t>
            </a:r>
          </a:p>
        </p:txBody>
      </p:sp>
      <p:sp>
        <p:nvSpPr>
          <p:cNvPr id="4" name="Slide Number Placeholder 3"/>
          <p:cNvSpPr>
            <a:spLocks noGrp="1"/>
          </p:cNvSpPr>
          <p:nvPr>
            <p:ph type="sldNum" sz="quarter" idx="10"/>
          </p:nvPr>
        </p:nvSpPr>
        <p:spPr/>
        <p:txBody>
          <a:bodyPr/>
          <a:lstStyle/>
          <a:p>
            <a:fld id="{B6496CA3-8B5D-4E66-99B8-45B50D18AB2B}" type="slidenum">
              <a:rPr lang="en-US" smtClean="0"/>
              <a:t>7</a:t>
            </a:fld>
            <a:endParaRPr lang="en-US"/>
          </a:p>
        </p:txBody>
      </p:sp>
    </p:spTree>
    <p:extLst>
      <p:ext uri="{BB962C8B-B14F-4D97-AF65-F5344CB8AC3E}">
        <p14:creationId xmlns:p14="http://schemas.microsoft.com/office/powerpoint/2010/main" val="186749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examples of how each of the Paths tie back to the Core Competencies.    </a:t>
            </a:r>
          </a:p>
        </p:txBody>
      </p:sp>
      <p:sp>
        <p:nvSpPr>
          <p:cNvPr id="4" name="Slide Number Placeholder 3"/>
          <p:cNvSpPr>
            <a:spLocks noGrp="1"/>
          </p:cNvSpPr>
          <p:nvPr>
            <p:ph type="sldNum" sz="quarter" idx="10"/>
          </p:nvPr>
        </p:nvSpPr>
        <p:spPr/>
        <p:txBody>
          <a:bodyPr/>
          <a:lstStyle/>
          <a:p>
            <a:fld id="{B6496CA3-8B5D-4E66-99B8-45B50D18AB2B}" type="slidenum">
              <a:rPr lang="en-US" smtClean="0"/>
              <a:t>8</a:t>
            </a:fld>
            <a:endParaRPr lang="en-US"/>
          </a:p>
        </p:txBody>
      </p:sp>
    </p:spTree>
    <p:extLst>
      <p:ext uri="{BB962C8B-B14F-4D97-AF65-F5344CB8AC3E}">
        <p14:creationId xmlns:p14="http://schemas.microsoft.com/office/powerpoint/2010/main" val="150006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7135"/>
            <a:ext cx="5699760" cy="4650501"/>
          </a:xfrm>
        </p:spPr>
        <p:txBody>
          <a:bodyPr/>
          <a:lstStyle/>
          <a:p>
            <a:r>
              <a:rPr lang="en-US" dirty="0"/>
              <a:t>Each path is divided into five levels that build in complexity. The levels help you build on and apply what you have learned. </a:t>
            </a:r>
          </a:p>
          <a:p>
            <a:r>
              <a:rPr lang="en-US" sz="1200" b="0" i="0" kern="1200" dirty="0">
                <a:solidFill>
                  <a:schemeClr val="tx1"/>
                </a:solidFill>
                <a:effectLst/>
                <a:latin typeface="+mn-lt"/>
                <a:ea typeface="+mn-ea"/>
                <a:cs typeface="+mn-cs"/>
              </a:rPr>
              <a:t>Every path has required and elective projects. Path recognition is achieved when a member completes 14 projects across all 5 levels—a combination of 10 required projects and 4 elective projects chosen from a comprehensive list covering a variety of subjects. Each project includes at least one speech. Though members are required to complete 4 elective projects, they have the option to complete as many as they would like.</a:t>
            </a:r>
            <a:endParaRPr lang="en-US" dirty="0"/>
          </a:p>
        </p:txBody>
      </p:sp>
      <p:sp>
        <p:nvSpPr>
          <p:cNvPr id="4" name="Slide Number Placeholder 3"/>
          <p:cNvSpPr>
            <a:spLocks noGrp="1"/>
          </p:cNvSpPr>
          <p:nvPr>
            <p:ph type="sldNum" sz="quarter" idx="10"/>
          </p:nvPr>
        </p:nvSpPr>
        <p:spPr>
          <a:xfrm>
            <a:off x="5791200" y="8885237"/>
            <a:ext cx="1217578" cy="34923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D7770-BBDF-4505-B9EE-925612D56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98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dirty="0"/>
              <a:t>Click to edit Master title style</a:t>
            </a:r>
          </a:p>
        </p:txBody>
      </p:sp>
      <p:sp>
        <p:nvSpPr>
          <p:cNvPr id="4" name="Text Placeholder 3"/>
          <p:cNvSpPr>
            <a:spLocks noGrp="1"/>
          </p:cNvSpPr>
          <p:nvPr>
            <p:ph type="body" sz="half" idx="2"/>
          </p:nvPr>
        </p:nvSpPr>
        <p:spPr>
          <a:xfrm>
            <a:off x="76201"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443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85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69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dirty="0"/>
              <a:t>Click to edit Master title style</a:t>
            </a:r>
          </a:p>
        </p:txBody>
      </p:sp>
      <p:sp>
        <p:nvSpPr>
          <p:cNvPr id="4" name="Text Placeholder 3"/>
          <p:cNvSpPr>
            <a:spLocks noGrp="1"/>
          </p:cNvSpPr>
          <p:nvPr>
            <p:ph type="body" sz="half" idx="2"/>
          </p:nvPr>
        </p:nvSpPr>
        <p:spPr>
          <a:xfrm>
            <a:off x="76201"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906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5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962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762000" y="1824037"/>
            <a:ext cx="77724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700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2960"/>
            <a:ext cx="7696200" cy="1143000"/>
          </a:xfrm>
        </p:spPr>
        <p:txBody>
          <a:bodyPr anchor="ctr" anchorCtr="0"/>
          <a:lstStyle/>
          <a:p>
            <a:r>
              <a:rPr lang="en-US" dirty="0"/>
              <a:t>Click to edit Master title style</a:t>
            </a:r>
          </a:p>
        </p:txBody>
      </p:sp>
      <p:sp>
        <p:nvSpPr>
          <p:cNvPr id="3" name="Content Placeholder 2"/>
          <p:cNvSpPr>
            <a:spLocks noGrp="1"/>
          </p:cNvSpPr>
          <p:nvPr>
            <p:ph idx="1"/>
          </p:nvPr>
        </p:nvSpPr>
        <p:spPr>
          <a:xfrm>
            <a:off x="762000" y="1828800"/>
            <a:ext cx="77724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8838" y="5857125"/>
            <a:ext cx="1961570" cy="778552"/>
          </a:xfrm>
          <a:prstGeom prst="rect">
            <a:avLst/>
          </a:prstGeom>
        </p:spPr>
      </p:pic>
    </p:spTree>
    <p:extLst>
      <p:ext uri="{BB962C8B-B14F-4D97-AF65-F5344CB8AC3E}">
        <p14:creationId xmlns:p14="http://schemas.microsoft.com/office/powerpoint/2010/main" val="3098055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381000" y="1905000"/>
            <a:ext cx="3962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905000"/>
            <a:ext cx="4343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913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868361"/>
            <a:ext cx="9144000" cy="960439"/>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0"/>
            <a:ext cx="4191000"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2462" y="2398712"/>
            <a:ext cx="4233338"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6" y="1752600"/>
            <a:ext cx="4194174"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5757" y="2398712"/>
            <a:ext cx="4236509"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42569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002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lstStyle>
            <a:lvl1pPr algn="ctr">
              <a:defRPr sz="3400"/>
            </a:lvl1pPr>
          </a:lstStyle>
          <a:p>
            <a:r>
              <a:rPr lang="en-US"/>
              <a:t>Click to edit Master title style</a:t>
            </a:r>
            <a:endParaRPr lang="en-US" dirty="0"/>
          </a:p>
        </p:txBody>
      </p:sp>
    </p:spTree>
    <p:extLst>
      <p:ext uri="{BB962C8B-B14F-4D97-AF65-F5344CB8AC3E}">
        <p14:creationId xmlns:p14="http://schemas.microsoft.com/office/powerpoint/2010/main" val="354122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dirty="0"/>
              <a:t>Click to edit Master title style</a:t>
            </a:r>
          </a:p>
        </p:txBody>
      </p:sp>
      <p:sp>
        <p:nvSpPr>
          <p:cNvPr id="4" name="Text Placeholder 3"/>
          <p:cNvSpPr>
            <a:spLocks noGrp="1"/>
          </p:cNvSpPr>
          <p:nvPr>
            <p:ph type="body" sz="half" idx="2"/>
          </p:nvPr>
        </p:nvSpPr>
        <p:spPr>
          <a:xfrm>
            <a:off x="76201"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838" y="5857125"/>
            <a:ext cx="1961570" cy="778552"/>
          </a:xfrm>
          <a:prstGeom prst="rect">
            <a:avLst/>
          </a:prstGeom>
        </p:spPr>
      </p:pic>
    </p:spTree>
    <p:extLst>
      <p:ext uri="{BB962C8B-B14F-4D97-AF65-F5344CB8AC3E}">
        <p14:creationId xmlns:p14="http://schemas.microsoft.com/office/powerpoint/2010/main" val="28702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69468"/>
            <a:ext cx="6437312"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675312"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6036206"/>
            <a:ext cx="64373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450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800600" y="2286000"/>
            <a:ext cx="4267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dirty="0"/>
              <a:t>Click to edit Master title style</a:t>
            </a:r>
          </a:p>
        </p:txBody>
      </p:sp>
      <p:sp>
        <p:nvSpPr>
          <p:cNvPr id="4" name="Text Placeholder 3"/>
          <p:cNvSpPr>
            <a:spLocks noGrp="1"/>
          </p:cNvSpPr>
          <p:nvPr>
            <p:ph type="body" sz="half" idx="2"/>
          </p:nvPr>
        </p:nvSpPr>
        <p:spPr>
          <a:xfrm>
            <a:off x="76201" y="4419600"/>
            <a:ext cx="5141912"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314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83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98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6962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762000" y="1824039"/>
            <a:ext cx="77724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87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9916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381000" y="1905001"/>
            <a:ext cx="3962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905001"/>
            <a:ext cx="43434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057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868363"/>
            <a:ext cx="9144000" cy="960439"/>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2"/>
            <a:ext cx="4191000"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2462" y="2398712"/>
            <a:ext cx="4233338"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6" y="1752602"/>
            <a:ext cx="4194174"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5758" y="2398712"/>
            <a:ext cx="4236509"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4518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22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143000"/>
          </a:xfrm>
        </p:spPr>
        <p:txBody>
          <a:bodyPr/>
          <a:lstStyle>
            <a:lvl1pPr algn="ctr">
              <a:defRPr sz="3400"/>
            </a:lvl1pPr>
          </a:lstStyle>
          <a:p>
            <a:r>
              <a:rPr lang="en-US"/>
              <a:t>Click to edit Master title style</a:t>
            </a:r>
            <a:endParaRPr lang="en-US" dirty="0"/>
          </a:p>
        </p:txBody>
      </p:sp>
    </p:spTree>
    <p:extLst>
      <p:ext uri="{BB962C8B-B14F-4D97-AF65-F5344CB8AC3E}">
        <p14:creationId xmlns:p14="http://schemas.microsoft.com/office/powerpoint/2010/main" val="174610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69470"/>
            <a:ext cx="6437312"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400"/>
            <a:ext cx="5675312"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6036208"/>
            <a:ext cx="64373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19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6.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12192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65821" y="2179639"/>
            <a:ext cx="7924799"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2040322"/>
      </p:ext>
    </p:extLst>
  </p:cSld>
  <p:clrMap bg1="lt1" tx1="dk1" bg2="lt2" tx2="dk2" accent1="accent1" accent2="accent2" accent3="accent3" accent4="accent4" accent5="accent5" accent6="accent6" hlink="hlink" folHlink="folHlink"/>
  <p:sldLayoutIdLst>
    <p:sldLayoutId id="2147483661" r:id="rId1"/>
    <p:sldLayoutId id="214748369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12192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65820" y="2179637"/>
            <a:ext cx="7924799"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2830211"/>
      </p:ext>
    </p:extLst>
  </p:cSld>
  <p:clrMap bg1="lt1" tx1="dk1" bg2="lt2" tx2="dk2" accent1="accent1" accent2="accent2" accent3="accent3" accent4="accent4" accent5="accent5" accent6="accent6" hlink="hlink" folHlink="folHlink"/>
  <p:sldLayoutIdLst>
    <p:sldLayoutId id="2147483686" r:id="rId1"/>
    <p:sldLayoutId id="2147483693" r:id="rId2"/>
    <p:sldLayoutId id="2147483687" r:id="rId3"/>
    <p:sldLayoutId id="2147483688" r:id="rId4"/>
    <p:sldLayoutId id="2147483689" r:id="rId5"/>
    <p:sldLayoutId id="2147483690" r:id="rId6"/>
    <p:sldLayoutId id="2147483691" r:id="rId7"/>
    <p:sldLayoutId id="2147483692" r:id="rId8"/>
    <p:sldLayoutId id="2147483695" r:id="rId9"/>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a:t>Pathways Learning Experience</a:t>
            </a:r>
            <a:endParaRPr lang="en-US" sz="3200" dirty="0"/>
          </a:p>
        </p:txBody>
      </p:sp>
      <p:sp>
        <p:nvSpPr>
          <p:cNvPr id="4" name="Text Placeholder 3"/>
          <p:cNvSpPr>
            <a:spLocks noGrp="1"/>
          </p:cNvSpPr>
          <p:nvPr>
            <p:ph type="body" sz="half" idx="2"/>
          </p:nvPr>
        </p:nvSpPr>
        <p:spPr/>
        <p:txBody>
          <a:bodyPr/>
          <a:lstStyle/>
          <a:p>
            <a:r>
              <a:rPr lang="en-US" dirty="0"/>
              <a:t>Ken Cawley, PID</a:t>
            </a:r>
          </a:p>
          <a:p>
            <a:r>
              <a:rPr lang="en-US" dirty="0"/>
              <a:t>District 4 Pathways </a:t>
            </a:r>
          </a:p>
          <a:p>
            <a:r>
              <a:rPr lang="en-US" dirty="0"/>
              <a:t>Chief Ambassador</a:t>
            </a:r>
          </a:p>
        </p:txBody>
      </p:sp>
    </p:spTree>
    <p:extLst>
      <p:ext uri="{BB962C8B-B14F-4D97-AF65-F5344CB8AC3E}">
        <p14:creationId xmlns:p14="http://schemas.microsoft.com/office/powerpoint/2010/main" val="256708529"/>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81463362"/>
              </p:ext>
            </p:extLst>
          </p:nvPr>
        </p:nvGraphicFramePr>
        <p:xfrm>
          <a:off x="959630" y="1202191"/>
          <a:ext cx="6096000" cy="113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960320" y="1256460"/>
            <a:ext cx="1584960" cy="693234"/>
            <a:chOff x="0" y="2530"/>
            <a:chExt cx="1584960" cy="693234"/>
          </a:xfrm>
        </p:grpSpPr>
        <p:sp>
          <p:nvSpPr>
            <p:cNvPr id="13" name="Round Same Side Corner Rectangle 12"/>
            <p:cNvSpPr/>
            <p:nvPr/>
          </p:nvSpPr>
          <p:spPr>
            <a:xfrm>
              <a:off x="0" y="2530"/>
              <a:ext cx="1584960" cy="693234"/>
            </a:xfrm>
            <a:prstGeom prst="round2SameRect">
              <a:avLst>
                <a:gd name="adj1" fmla="val 16670"/>
                <a:gd name="adj2" fmla="val 0"/>
              </a:avLst>
            </a:prstGeom>
            <a:solidFill>
              <a:srgbClr val="770D29"/>
            </a:solidFill>
          </p:spPr>
          <p:style>
            <a:lnRef idx="1">
              <a:schemeClr val="accen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 Same Side Corner Rectangle 4"/>
            <p:cNvSpPr txBox="1"/>
            <p:nvPr/>
          </p:nvSpPr>
          <p:spPr>
            <a:xfrm>
              <a:off x="33847" y="36377"/>
              <a:ext cx="1517266" cy="659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a:t>Level 1	</a:t>
              </a:r>
            </a:p>
          </p:txBody>
        </p:sp>
      </p:grpSp>
      <p:sp>
        <p:nvSpPr>
          <p:cNvPr id="15" name="TextBox 14"/>
          <p:cNvSpPr txBox="1"/>
          <p:nvPr/>
        </p:nvSpPr>
        <p:spPr>
          <a:xfrm>
            <a:off x="2608647" y="1388073"/>
            <a:ext cx="4411785" cy="553998"/>
          </a:xfrm>
          <a:prstGeom prst="rect">
            <a:avLst/>
          </a:prstGeom>
          <a:noFill/>
        </p:spPr>
        <p:txBody>
          <a:bodyPr wrap="none" rtlCol="0">
            <a:spAutoFit/>
          </a:bodyPr>
          <a:lstStyle/>
          <a:p>
            <a:pPr lvl="0"/>
            <a:r>
              <a:rPr lang="en-US" sz="3000" dirty="0"/>
              <a:t>Mastering Fundamentals</a:t>
            </a:r>
          </a:p>
        </p:txBody>
      </p:sp>
      <p:sp>
        <p:nvSpPr>
          <p:cNvPr id="10" name="TextBox 9"/>
          <p:cNvSpPr txBox="1"/>
          <p:nvPr/>
        </p:nvSpPr>
        <p:spPr>
          <a:xfrm>
            <a:off x="939117" y="1965210"/>
            <a:ext cx="5817618" cy="1569660"/>
          </a:xfrm>
          <a:prstGeom prst="rect">
            <a:avLst/>
          </a:prstGeom>
          <a:noFill/>
        </p:spPr>
        <p:txBody>
          <a:bodyPr wrap="none" rtlCol="0">
            <a:spAutoFit/>
          </a:bodyPr>
          <a:lstStyle/>
          <a:p>
            <a:r>
              <a:rPr lang="en-US" sz="2400" i="1" dirty="0"/>
              <a:t>Complete three projects below (all Paths)</a:t>
            </a:r>
          </a:p>
          <a:p>
            <a:pPr marL="287338" indent="-287338">
              <a:buFont typeface="Arial" panose="020B0604020202020204" pitchFamily="34" charset="0"/>
              <a:buChar char="•"/>
            </a:pPr>
            <a:r>
              <a:rPr lang="en-US" sz="2400" dirty="0"/>
              <a:t>Ice Breaker</a:t>
            </a:r>
          </a:p>
          <a:p>
            <a:pPr marL="287338" indent="-287338">
              <a:buFont typeface="Arial" panose="020B0604020202020204" pitchFamily="34" charset="0"/>
              <a:buChar char="•"/>
            </a:pPr>
            <a:r>
              <a:rPr lang="en-US" sz="2400" dirty="0"/>
              <a:t>Evaluation and Feedback</a:t>
            </a:r>
          </a:p>
          <a:p>
            <a:pPr marL="287338" indent="-287338">
              <a:buFont typeface="Arial" panose="020B0604020202020204" pitchFamily="34" charset="0"/>
              <a:buChar char="•"/>
            </a:pPr>
            <a:r>
              <a:rPr lang="en-US" sz="2400" dirty="0"/>
              <a:t>Researching and Presenting</a:t>
            </a:r>
          </a:p>
        </p:txBody>
      </p:sp>
    </p:spTree>
    <p:extLst>
      <p:ext uri="{BB962C8B-B14F-4D97-AF65-F5344CB8AC3E}">
        <p14:creationId xmlns:p14="http://schemas.microsoft.com/office/powerpoint/2010/main" val="3685125404"/>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81463362"/>
              </p:ext>
            </p:extLst>
          </p:nvPr>
        </p:nvGraphicFramePr>
        <p:xfrm>
          <a:off x="959630" y="1202191"/>
          <a:ext cx="6096000" cy="113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960320" y="1256460"/>
            <a:ext cx="1584960" cy="693234"/>
            <a:chOff x="0" y="2530"/>
            <a:chExt cx="1584960" cy="693234"/>
          </a:xfrm>
        </p:grpSpPr>
        <p:sp>
          <p:nvSpPr>
            <p:cNvPr id="13" name="Round Same Side Corner Rectangle 12"/>
            <p:cNvSpPr/>
            <p:nvPr/>
          </p:nvSpPr>
          <p:spPr>
            <a:xfrm>
              <a:off x="0" y="2530"/>
              <a:ext cx="1584960" cy="693234"/>
            </a:xfrm>
            <a:prstGeom prst="round2SameRect">
              <a:avLst>
                <a:gd name="adj1" fmla="val 16670"/>
                <a:gd name="adj2" fmla="val 0"/>
              </a:avLst>
            </a:prstGeom>
            <a:solidFill>
              <a:srgbClr val="770D29"/>
            </a:solidFill>
          </p:spPr>
          <p:style>
            <a:lnRef idx="1">
              <a:schemeClr val="accen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 Same Side Corner Rectangle 4"/>
            <p:cNvSpPr txBox="1"/>
            <p:nvPr/>
          </p:nvSpPr>
          <p:spPr>
            <a:xfrm>
              <a:off x="33847" y="36377"/>
              <a:ext cx="1517266" cy="659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a:t>Level 2	</a:t>
              </a:r>
            </a:p>
          </p:txBody>
        </p:sp>
      </p:grpSp>
      <p:sp>
        <p:nvSpPr>
          <p:cNvPr id="15" name="TextBox 14"/>
          <p:cNvSpPr txBox="1"/>
          <p:nvPr/>
        </p:nvSpPr>
        <p:spPr>
          <a:xfrm>
            <a:off x="2608647" y="1388073"/>
            <a:ext cx="3515129" cy="553998"/>
          </a:xfrm>
          <a:prstGeom prst="rect">
            <a:avLst/>
          </a:prstGeom>
          <a:noFill/>
        </p:spPr>
        <p:txBody>
          <a:bodyPr wrap="none" rtlCol="0">
            <a:spAutoFit/>
          </a:bodyPr>
          <a:lstStyle/>
          <a:p>
            <a:pPr lvl="0"/>
            <a:r>
              <a:rPr lang="en-US" sz="3000" dirty="0"/>
              <a:t>Learning Your Style</a:t>
            </a:r>
          </a:p>
        </p:txBody>
      </p:sp>
      <p:sp>
        <p:nvSpPr>
          <p:cNvPr id="16" name="TextBox 15"/>
          <p:cNvSpPr txBox="1"/>
          <p:nvPr/>
        </p:nvSpPr>
        <p:spPr>
          <a:xfrm>
            <a:off x="963833" y="1965206"/>
            <a:ext cx="6091797" cy="3970318"/>
          </a:xfrm>
          <a:prstGeom prst="rect">
            <a:avLst/>
          </a:prstGeom>
          <a:noFill/>
        </p:spPr>
        <p:txBody>
          <a:bodyPr wrap="square" rtlCol="0">
            <a:spAutoFit/>
          </a:bodyPr>
          <a:lstStyle/>
          <a:p>
            <a:pPr marL="342900" indent="-342900">
              <a:buFont typeface="Arial" panose="020B0604020202020204" pitchFamily="34" charset="0"/>
              <a:buChar char="•"/>
            </a:pPr>
            <a:r>
              <a:rPr lang="en-US" sz="2400" dirty="0"/>
              <a:t>Introduction to Toastmasters Mentoring</a:t>
            </a:r>
          </a:p>
          <a:p>
            <a:pPr>
              <a:lnSpc>
                <a:spcPct val="95000"/>
              </a:lnSpc>
            </a:pPr>
            <a:r>
              <a:rPr lang="en-US" sz="2400" i="1" dirty="0"/>
              <a:t>And complete three of the projects below based on Path selected</a:t>
            </a:r>
          </a:p>
          <a:p>
            <a:pPr marL="287338" indent="-287338">
              <a:lnSpc>
                <a:spcPct val="95000"/>
              </a:lnSpc>
              <a:buFont typeface="Arial" panose="020B0604020202020204" pitchFamily="34" charset="0"/>
              <a:buChar char="•"/>
            </a:pPr>
            <a:r>
              <a:rPr lang="en-US" sz="2400" dirty="0"/>
              <a:t>Understanding Your Leadership Style</a:t>
            </a:r>
          </a:p>
          <a:p>
            <a:pPr marL="287338" indent="-287338">
              <a:lnSpc>
                <a:spcPct val="95000"/>
              </a:lnSpc>
              <a:buFont typeface="Arial" panose="020B0604020202020204" pitchFamily="34" charset="0"/>
              <a:buChar char="•"/>
            </a:pPr>
            <a:r>
              <a:rPr lang="en-US" sz="2400" dirty="0"/>
              <a:t>Understanding Your Communication Style</a:t>
            </a:r>
          </a:p>
          <a:p>
            <a:pPr marL="287338" indent="-287338">
              <a:lnSpc>
                <a:spcPct val="95000"/>
              </a:lnSpc>
              <a:buFont typeface="Arial" panose="020B0604020202020204" pitchFamily="34" charset="0"/>
              <a:buChar char="•"/>
            </a:pPr>
            <a:r>
              <a:rPr lang="en-US" sz="2400" dirty="0"/>
              <a:t>Connect With Your Audience</a:t>
            </a:r>
          </a:p>
          <a:p>
            <a:pPr marL="287338" indent="-287338">
              <a:lnSpc>
                <a:spcPct val="95000"/>
              </a:lnSpc>
              <a:buFont typeface="Arial" panose="020B0604020202020204" pitchFamily="34" charset="0"/>
              <a:buChar char="•"/>
            </a:pPr>
            <a:r>
              <a:rPr lang="en-US" sz="2400" dirty="0"/>
              <a:t>Managing Time</a:t>
            </a:r>
          </a:p>
          <a:p>
            <a:pPr marL="287338" indent="-287338">
              <a:lnSpc>
                <a:spcPct val="95000"/>
              </a:lnSpc>
              <a:buFont typeface="Arial" panose="020B0604020202020204" pitchFamily="34" charset="0"/>
              <a:buChar char="•"/>
            </a:pPr>
            <a:r>
              <a:rPr lang="en-US" sz="2400" dirty="0"/>
              <a:t>Active Listening</a:t>
            </a:r>
          </a:p>
          <a:p>
            <a:pPr marL="287338" indent="-287338">
              <a:lnSpc>
                <a:spcPct val="95000"/>
              </a:lnSpc>
              <a:buFont typeface="Arial" panose="020B0604020202020204" pitchFamily="34" charset="0"/>
              <a:buChar char="•"/>
            </a:pPr>
            <a:r>
              <a:rPr lang="en-US" sz="2400" dirty="0"/>
              <a:t>Effective Body Language</a:t>
            </a:r>
          </a:p>
          <a:p>
            <a:pPr marL="287338" indent="-287338">
              <a:lnSpc>
                <a:spcPct val="95000"/>
              </a:lnSpc>
              <a:buFont typeface="Arial" panose="020B0604020202020204" pitchFamily="34" charset="0"/>
              <a:buChar char="•"/>
            </a:pPr>
            <a:r>
              <a:rPr lang="en-US" sz="2400" dirty="0"/>
              <a:t>Cross-Cultural Understanding</a:t>
            </a:r>
          </a:p>
        </p:txBody>
      </p:sp>
    </p:spTree>
    <p:extLst>
      <p:ext uri="{BB962C8B-B14F-4D97-AF65-F5344CB8AC3E}">
        <p14:creationId xmlns:p14="http://schemas.microsoft.com/office/powerpoint/2010/main" val="383014641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3250840"/>
              </p:ext>
            </p:extLst>
          </p:nvPr>
        </p:nvGraphicFramePr>
        <p:xfrm>
          <a:off x="959630" y="1202192"/>
          <a:ext cx="6096000" cy="113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960320" y="1256461"/>
            <a:ext cx="1584960" cy="693234"/>
            <a:chOff x="0" y="2530"/>
            <a:chExt cx="1584960" cy="693234"/>
          </a:xfrm>
        </p:grpSpPr>
        <p:sp>
          <p:nvSpPr>
            <p:cNvPr id="13" name="Round Same Side Corner Rectangle 12"/>
            <p:cNvSpPr/>
            <p:nvPr/>
          </p:nvSpPr>
          <p:spPr>
            <a:xfrm>
              <a:off x="0" y="2530"/>
              <a:ext cx="1584960" cy="693234"/>
            </a:xfrm>
            <a:prstGeom prst="round2SameRect">
              <a:avLst>
                <a:gd name="adj1" fmla="val 16670"/>
                <a:gd name="adj2" fmla="val 0"/>
              </a:avLst>
            </a:prstGeom>
            <a:solidFill>
              <a:srgbClr val="770D29"/>
            </a:solidFill>
          </p:spPr>
          <p:style>
            <a:lnRef idx="1">
              <a:schemeClr val="accen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 Same Side Corner Rectangle 4"/>
            <p:cNvSpPr txBox="1"/>
            <p:nvPr/>
          </p:nvSpPr>
          <p:spPr>
            <a:xfrm>
              <a:off x="33847" y="36377"/>
              <a:ext cx="1517266" cy="659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a:t>Level 3	</a:t>
              </a:r>
            </a:p>
          </p:txBody>
        </p:sp>
      </p:grpSp>
      <p:sp>
        <p:nvSpPr>
          <p:cNvPr id="15" name="TextBox 14"/>
          <p:cNvSpPr txBox="1"/>
          <p:nvPr/>
        </p:nvSpPr>
        <p:spPr>
          <a:xfrm>
            <a:off x="2608647" y="1388074"/>
            <a:ext cx="3961341" cy="553998"/>
          </a:xfrm>
          <a:prstGeom prst="rect">
            <a:avLst/>
          </a:prstGeom>
          <a:noFill/>
        </p:spPr>
        <p:txBody>
          <a:bodyPr wrap="none" rtlCol="0">
            <a:spAutoFit/>
          </a:bodyPr>
          <a:lstStyle/>
          <a:p>
            <a:pPr lvl="0"/>
            <a:r>
              <a:rPr lang="en-US" sz="3000" dirty="0"/>
              <a:t>Increasing Knowledge</a:t>
            </a:r>
          </a:p>
        </p:txBody>
      </p:sp>
      <p:sp>
        <p:nvSpPr>
          <p:cNvPr id="16" name="TextBox 15"/>
          <p:cNvSpPr txBox="1"/>
          <p:nvPr/>
        </p:nvSpPr>
        <p:spPr>
          <a:xfrm>
            <a:off x="963834" y="1965207"/>
            <a:ext cx="6213226" cy="3951851"/>
          </a:xfrm>
          <a:prstGeom prst="rect">
            <a:avLst/>
          </a:prstGeom>
          <a:noFill/>
        </p:spPr>
        <p:txBody>
          <a:bodyPr wrap="square" rtlCol="0">
            <a:spAutoFit/>
          </a:bodyPr>
          <a:lstStyle/>
          <a:p>
            <a:pPr>
              <a:lnSpc>
                <a:spcPct val="95000"/>
              </a:lnSpc>
            </a:pPr>
            <a:r>
              <a:rPr lang="en-US" sz="2400" i="1" dirty="0"/>
              <a:t>Complete at least two electives plus one of projects below based on Path selected</a:t>
            </a:r>
          </a:p>
          <a:p>
            <a:pPr marL="287338" indent="-287338">
              <a:lnSpc>
                <a:spcPct val="95000"/>
              </a:lnSpc>
              <a:buFont typeface="Arial" panose="020B0604020202020204" pitchFamily="34" charset="0"/>
              <a:buChar char="•"/>
            </a:pPr>
            <a:r>
              <a:rPr lang="en-US" sz="2400" dirty="0"/>
              <a:t>Negotiate the Best Outcome</a:t>
            </a:r>
          </a:p>
          <a:p>
            <a:pPr marL="287338" indent="-287338">
              <a:lnSpc>
                <a:spcPct val="95000"/>
              </a:lnSpc>
              <a:buFont typeface="Arial" panose="020B0604020202020204" pitchFamily="34" charset="0"/>
              <a:buChar char="•"/>
            </a:pPr>
            <a:r>
              <a:rPr lang="en-US" sz="2400" dirty="0"/>
              <a:t>Present a Proposal</a:t>
            </a:r>
          </a:p>
          <a:p>
            <a:pPr marL="287338" indent="-287338">
              <a:lnSpc>
                <a:spcPct val="95000"/>
              </a:lnSpc>
              <a:buFont typeface="Arial" panose="020B0604020202020204" pitchFamily="34" charset="0"/>
              <a:buChar char="•"/>
            </a:pPr>
            <a:r>
              <a:rPr lang="en-US" sz="2400" dirty="0"/>
              <a:t>Planning and Implementing</a:t>
            </a:r>
          </a:p>
          <a:p>
            <a:pPr marL="287338" indent="-287338">
              <a:lnSpc>
                <a:spcPct val="95000"/>
              </a:lnSpc>
              <a:buFont typeface="Arial" panose="020B0604020202020204" pitchFamily="34" charset="0"/>
              <a:buChar char="•"/>
            </a:pPr>
            <a:r>
              <a:rPr lang="en-US" sz="2400" dirty="0"/>
              <a:t>Understanding Emotional Intelligence</a:t>
            </a:r>
          </a:p>
          <a:p>
            <a:pPr marL="287338" indent="-287338">
              <a:lnSpc>
                <a:spcPct val="95000"/>
              </a:lnSpc>
              <a:buFont typeface="Arial" panose="020B0604020202020204" pitchFamily="34" charset="0"/>
              <a:buChar char="•"/>
            </a:pPr>
            <a:r>
              <a:rPr lang="en-US" sz="2400" dirty="0"/>
              <a:t>Understanding Conflict Resolution</a:t>
            </a:r>
          </a:p>
          <a:p>
            <a:pPr marL="287338" indent="-287338">
              <a:lnSpc>
                <a:spcPct val="95000"/>
              </a:lnSpc>
              <a:buFont typeface="Arial" panose="020B0604020202020204" pitchFamily="34" charset="0"/>
              <a:buChar char="•"/>
            </a:pPr>
            <a:r>
              <a:rPr lang="en-US" sz="2400" dirty="0"/>
              <a:t>Persuasive Speaking</a:t>
            </a:r>
          </a:p>
          <a:p>
            <a:pPr marL="287338" indent="-287338">
              <a:lnSpc>
                <a:spcPct val="95000"/>
              </a:lnSpc>
              <a:buFont typeface="Arial" panose="020B0604020202020204" pitchFamily="34" charset="0"/>
              <a:buChar char="•"/>
            </a:pPr>
            <a:r>
              <a:rPr lang="en-US" sz="2400" dirty="0"/>
              <a:t>Make Connections Through Networking</a:t>
            </a:r>
          </a:p>
          <a:p>
            <a:pPr marL="287338" indent="-287338">
              <a:lnSpc>
                <a:spcPct val="95000"/>
              </a:lnSpc>
              <a:buFont typeface="Arial" panose="020B0604020202020204" pitchFamily="34" charset="0"/>
              <a:buChar char="•"/>
            </a:pPr>
            <a:r>
              <a:rPr lang="en-US" sz="2400" dirty="0"/>
              <a:t>Successful Collaboration</a:t>
            </a:r>
          </a:p>
          <a:p>
            <a:pPr marL="287338" indent="-287338">
              <a:lnSpc>
                <a:spcPct val="95000"/>
              </a:lnSpc>
              <a:buFont typeface="Arial" panose="020B0604020202020204" pitchFamily="34" charset="0"/>
              <a:buChar char="•"/>
            </a:pPr>
            <a:r>
              <a:rPr lang="en-US" sz="2400" dirty="0"/>
              <a:t>Develop a Communication Plan</a:t>
            </a:r>
          </a:p>
        </p:txBody>
      </p:sp>
    </p:spTree>
    <p:extLst>
      <p:ext uri="{BB962C8B-B14F-4D97-AF65-F5344CB8AC3E}">
        <p14:creationId xmlns:p14="http://schemas.microsoft.com/office/powerpoint/2010/main" val="5994582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11587834"/>
              </p:ext>
            </p:extLst>
          </p:nvPr>
        </p:nvGraphicFramePr>
        <p:xfrm>
          <a:off x="959630" y="1202187"/>
          <a:ext cx="6096000" cy="113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960320" y="1256456"/>
            <a:ext cx="1584960" cy="693234"/>
            <a:chOff x="0" y="2530"/>
            <a:chExt cx="1584960" cy="693234"/>
          </a:xfrm>
        </p:grpSpPr>
        <p:sp>
          <p:nvSpPr>
            <p:cNvPr id="13" name="Round Same Side Corner Rectangle 12"/>
            <p:cNvSpPr/>
            <p:nvPr/>
          </p:nvSpPr>
          <p:spPr>
            <a:xfrm>
              <a:off x="0" y="2530"/>
              <a:ext cx="1584960" cy="693234"/>
            </a:xfrm>
            <a:prstGeom prst="round2SameRect">
              <a:avLst>
                <a:gd name="adj1" fmla="val 16670"/>
                <a:gd name="adj2" fmla="val 0"/>
              </a:avLst>
            </a:prstGeom>
            <a:solidFill>
              <a:srgbClr val="770D29"/>
            </a:solidFill>
          </p:spPr>
          <p:style>
            <a:lnRef idx="1">
              <a:schemeClr val="accen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 Same Side Corner Rectangle 4"/>
            <p:cNvSpPr txBox="1"/>
            <p:nvPr/>
          </p:nvSpPr>
          <p:spPr>
            <a:xfrm>
              <a:off x="33847" y="36377"/>
              <a:ext cx="1517266" cy="659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a:t>Level 4	</a:t>
              </a:r>
            </a:p>
          </p:txBody>
        </p:sp>
      </p:grpSp>
      <p:sp>
        <p:nvSpPr>
          <p:cNvPr id="15" name="TextBox 14"/>
          <p:cNvSpPr txBox="1"/>
          <p:nvPr/>
        </p:nvSpPr>
        <p:spPr>
          <a:xfrm>
            <a:off x="2608647" y="1388069"/>
            <a:ext cx="2552302" cy="553998"/>
          </a:xfrm>
          <a:prstGeom prst="rect">
            <a:avLst/>
          </a:prstGeom>
          <a:noFill/>
        </p:spPr>
        <p:txBody>
          <a:bodyPr wrap="none" rtlCol="0">
            <a:spAutoFit/>
          </a:bodyPr>
          <a:lstStyle/>
          <a:p>
            <a:pPr lvl="0"/>
            <a:r>
              <a:rPr lang="en-US" sz="3000" dirty="0"/>
              <a:t>Building Skills</a:t>
            </a:r>
          </a:p>
        </p:txBody>
      </p:sp>
      <p:sp>
        <p:nvSpPr>
          <p:cNvPr id="16" name="TextBox 15"/>
          <p:cNvSpPr txBox="1"/>
          <p:nvPr/>
        </p:nvSpPr>
        <p:spPr>
          <a:xfrm>
            <a:off x="963833" y="1965202"/>
            <a:ext cx="6091797" cy="3951851"/>
          </a:xfrm>
          <a:prstGeom prst="rect">
            <a:avLst/>
          </a:prstGeom>
          <a:noFill/>
        </p:spPr>
        <p:txBody>
          <a:bodyPr wrap="square" rtlCol="0">
            <a:spAutoFit/>
          </a:bodyPr>
          <a:lstStyle/>
          <a:p>
            <a:pPr>
              <a:lnSpc>
                <a:spcPct val="95000"/>
              </a:lnSpc>
            </a:pPr>
            <a:r>
              <a:rPr lang="en-US" sz="2400" i="1" dirty="0"/>
              <a:t>Complete at least one elective plus one of projects below based on Path selected</a:t>
            </a:r>
          </a:p>
          <a:p>
            <a:pPr marL="287338" indent="-287338">
              <a:lnSpc>
                <a:spcPct val="95000"/>
              </a:lnSpc>
              <a:buFont typeface="Arial" panose="020B0604020202020204" pitchFamily="34" charset="0"/>
              <a:buChar char="•"/>
            </a:pPr>
            <a:r>
              <a:rPr lang="en-US" sz="2400" dirty="0"/>
              <a:t>Manage Change</a:t>
            </a:r>
          </a:p>
          <a:p>
            <a:pPr marL="287338" indent="-287338">
              <a:lnSpc>
                <a:spcPct val="95000"/>
              </a:lnSpc>
              <a:buFont typeface="Arial" panose="020B0604020202020204" pitchFamily="34" charset="0"/>
              <a:buChar char="•"/>
            </a:pPr>
            <a:r>
              <a:rPr lang="en-US" sz="2400" dirty="0"/>
              <a:t>Manage Projects Successfully</a:t>
            </a:r>
          </a:p>
          <a:p>
            <a:pPr marL="287338" indent="-287338">
              <a:lnSpc>
                <a:spcPct val="95000"/>
              </a:lnSpc>
              <a:buFont typeface="Arial" panose="020B0604020202020204" pitchFamily="34" charset="0"/>
              <a:buChar char="•"/>
            </a:pPr>
            <a:r>
              <a:rPr lang="en-US" sz="2400" dirty="0"/>
              <a:t>Leading Your Team</a:t>
            </a:r>
          </a:p>
          <a:p>
            <a:pPr marL="287338" indent="-287338">
              <a:lnSpc>
                <a:spcPct val="95000"/>
              </a:lnSpc>
              <a:buFont typeface="Arial" panose="020B0604020202020204" pitchFamily="34" charset="0"/>
              <a:buChar char="•"/>
            </a:pPr>
            <a:r>
              <a:rPr lang="en-US" sz="2400" dirty="0"/>
              <a:t>Motivate Others</a:t>
            </a:r>
          </a:p>
          <a:p>
            <a:pPr marL="287338" indent="-287338">
              <a:lnSpc>
                <a:spcPct val="95000"/>
              </a:lnSpc>
              <a:buFont typeface="Arial" panose="020B0604020202020204" pitchFamily="34" charset="0"/>
              <a:buChar char="•"/>
            </a:pPr>
            <a:r>
              <a:rPr lang="en-US" sz="2400" dirty="0"/>
              <a:t>Leading in Difficult Situations</a:t>
            </a:r>
          </a:p>
          <a:p>
            <a:pPr marL="287338" indent="-287338">
              <a:lnSpc>
                <a:spcPct val="95000"/>
              </a:lnSpc>
              <a:buFont typeface="Arial" panose="020B0604020202020204" pitchFamily="34" charset="0"/>
              <a:buChar char="•"/>
            </a:pPr>
            <a:r>
              <a:rPr lang="en-US" sz="2400" dirty="0"/>
              <a:t>Managing a Difficult Audience</a:t>
            </a:r>
          </a:p>
          <a:p>
            <a:pPr marL="287338" indent="-287338">
              <a:lnSpc>
                <a:spcPct val="95000"/>
              </a:lnSpc>
              <a:buFont typeface="Arial" panose="020B0604020202020204" pitchFamily="34" charset="0"/>
              <a:buChar char="•"/>
            </a:pPr>
            <a:r>
              <a:rPr lang="en-US" sz="2400" dirty="0"/>
              <a:t>Public Relations Strategies</a:t>
            </a:r>
          </a:p>
          <a:p>
            <a:pPr marL="287338" indent="-287338">
              <a:lnSpc>
                <a:spcPct val="95000"/>
              </a:lnSpc>
              <a:buFont typeface="Arial" panose="020B0604020202020204" pitchFamily="34" charset="0"/>
              <a:buChar char="•"/>
            </a:pPr>
            <a:r>
              <a:rPr lang="en-US" sz="2400" dirty="0"/>
              <a:t>Motivate Others</a:t>
            </a:r>
          </a:p>
          <a:p>
            <a:pPr marL="287338" indent="-287338">
              <a:lnSpc>
                <a:spcPct val="95000"/>
              </a:lnSpc>
              <a:buFont typeface="Arial" panose="020B0604020202020204" pitchFamily="34" charset="0"/>
              <a:buChar char="•"/>
            </a:pPr>
            <a:r>
              <a:rPr lang="en-US" sz="2400" dirty="0"/>
              <a:t>Communicate Change</a:t>
            </a:r>
          </a:p>
        </p:txBody>
      </p:sp>
    </p:spTree>
    <p:extLst>
      <p:ext uri="{BB962C8B-B14F-4D97-AF65-F5344CB8AC3E}">
        <p14:creationId xmlns:p14="http://schemas.microsoft.com/office/powerpoint/2010/main" val="44782870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95711373"/>
              </p:ext>
            </p:extLst>
          </p:nvPr>
        </p:nvGraphicFramePr>
        <p:xfrm>
          <a:off x="959630" y="1202188"/>
          <a:ext cx="6096000" cy="1132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960320" y="1256457"/>
            <a:ext cx="1584960" cy="693234"/>
            <a:chOff x="0" y="2530"/>
            <a:chExt cx="1584960" cy="693234"/>
          </a:xfrm>
        </p:grpSpPr>
        <p:sp>
          <p:nvSpPr>
            <p:cNvPr id="13" name="Round Same Side Corner Rectangle 12"/>
            <p:cNvSpPr/>
            <p:nvPr/>
          </p:nvSpPr>
          <p:spPr>
            <a:xfrm>
              <a:off x="0" y="2530"/>
              <a:ext cx="1584960" cy="693234"/>
            </a:xfrm>
            <a:prstGeom prst="round2SameRect">
              <a:avLst>
                <a:gd name="adj1" fmla="val 16670"/>
                <a:gd name="adj2" fmla="val 0"/>
              </a:avLst>
            </a:prstGeom>
            <a:solidFill>
              <a:srgbClr val="770D29"/>
            </a:solidFill>
          </p:spPr>
          <p:style>
            <a:lnRef idx="1">
              <a:schemeClr val="accen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 Same Side Corner Rectangle 4"/>
            <p:cNvSpPr txBox="1"/>
            <p:nvPr/>
          </p:nvSpPr>
          <p:spPr>
            <a:xfrm>
              <a:off x="33847" y="36377"/>
              <a:ext cx="1517266" cy="659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a:t>Level 5	</a:t>
              </a:r>
            </a:p>
          </p:txBody>
        </p:sp>
      </p:grpSp>
      <p:sp>
        <p:nvSpPr>
          <p:cNvPr id="15" name="TextBox 14"/>
          <p:cNvSpPr txBox="1"/>
          <p:nvPr/>
        </p:nvSpPr>
        <p:spPr>
          <a:xfrm>
            <a:off x="2608647" y="1388070"/>
            <a:ext cx="4390946" cy="553998"/>
          </a:xfrm>
          <a:prstGeom prst="rect">
            <a:avLst/>
          </a:prstGeom>
          <a:noFill/>
        </p:spPr>
        <p:txBody>
          <a:bodyPr wrap="none" rtlCol="0">
            <a:spAutoFit/>
          </a:bodyPr>
          <a:lstStyle/>
          <a:p>
            <a:pPr lvl="0"/>
            <a:r>
              <a:rPr lang="en-US" sz="3000" dirty="0"/>
              <a:t>Demonstrating Expertise</a:t>
            </a:r>
          </a:p>
        </p:txBody>
      </p:sp>
      <p:sp>
        <p:nvSpPr>
          <p:cNvPr id="16" name="TextBox 15"/>
          <p:cNvSpPr txBox="1"/>
          <p:nvPr/>
        </p:nvSpPr>
        <p:spPr>
          <a:xfrm>
            <a:off x="963833" y="1965203"/>
            <a:ext cx="6091797" cy="3970318"/>
          </a:xfrm>
          <a:prstGeom prst="rect">
            <a:avLst/>
          </a:prstGeom>
          <a:noFill/>
        </p:spPr>
        <p:txBody>
          <a:bodyPr wrap="square" rtlCol="0">
            <a:spAutoFit/>
          </a:bodyPr>
          <a:lstStyle/>
          <a:p>
            <a:pPr marL="287338" indent="-287338">
              <a:buFont typeface="Arial" panose="020B0604020202020204" pitchFamily="34" charset="0"/>
              <a:buChar char="•"/>
            </a:pPr>
            <a:r>
              <a:rPr lang="en-US" sz="2400" dirty="0"/>
              <a:t>Reflect on Your Path</a:t>
            </a:r>
          </a:p>
          <a:p>
            <a:pPr>
              <a:lnSpc>
                <a:spcPct val="95000"/>
              </a:lnSpc>
            </a:pPr>
            <a:r>
              <a:rPr lang="en-US" sz="2400" i="1" dirty="0"/>
              <a:t>Plus complete one of projects below based on Path selected</a:t>
            </a:r>
          </a:p>
          <a:p>
            <a:pPr marL="287338" indent="-287338">
              <a:lnSpc>
                <a:spcPct val="95000"/>
              </a:lnSpc>
              <a:buFont typeface="Arial" panose="020B0604020202020204" pitchFamily="34" charset="0"/>
              <a:buChar char="•"/>
            </a:pPr>
            <a:r>
              <a:rPr lang="en-US" sz="2400" dirty="0"/>
              <a:t>Lead in Any Situation</a:t>
            </a:r>
          </a:p>
          <a:p>
            <a:pPr marL="287338" indent="-287338">
              <a:lnSpc>
                <a:spcPct val="95000"/>
              </a:lnSpc>
              <a:buFont typeface="Arial" panose="020B0604020202020204" pitchFamily="34" charset="0"/>
              <a:buChar char="•"/>
            </a:pPr>
            <a:r>
              <a:rPr lang="en-US" sz="2400" dirty="0"/>
              <a:t>High Performance Leadership</a:t>
            </a:r>
          </a:p>
          <a:p>
            <a:pPr marL="287338" indent="-287338">
              <a:lnSpc>
                <a:spcPct val="95000"/>
              </a:lnSpc>
              <a:buFont typeface="Arial" panose="020B0604020202020204" pitchFamily="34" charset="0"/>
              <a:buChar char="•"/>
            </a:pPr>
            <a:r>
              <a:rPr lang="en-US" sz="2400" dirty="0"/>
              <a:t>Manage Successful Events</a:t>
            </a:r>
          </a:p>
          <a:p>
            <a:pPr marL="287338" indent="-287338">
              <a:lnSpc>
                <a:spcPct val="95000"/>
              </a:lnSpc>
              <a:buFont typeface="Arial" panose="020B0604020202020204" pitchFamily="34" charset="0"/>
              <a:buChar char="•"/>
            </a:pPr>
            <a:r>
              <a:rPr lang="en-US" sz="2400" dirty="0"/>
              <a:t>Team Building</a:t>
            </a:r>
          </a:p>
          <a:p>
            <a:pPr marL="287338" indent="-287338">
              <a:lnSpc>
                <a:spcPct val="95000"/>
              </a:lnSpc>
              <a:buFont typeface="Arial" panose="020B0604020202020204" pitchFamily="34" charset="0"/>
              <a:buChar char="•"/>
            </a:pPr>
            <a:r>
              <a:rPr lang="en-US" sz="2400" dirty="0"/>
              <a:t>Prepare to Speak Professionally</a:t>
            </a:r>
          </a:p>
          <a:p>
            <a:pPr marL="287338" indent="-287338">
              <a:lnSpc>
                <a:spcPct val="95000"/>
              </a:lnSpc>
              <a:buFont typeface="Arial" panose="020B0604020202020204" pitchFamily="34" charset="0"/>
              <a:buChar char="•"/>
            </a:pPr>
            <a:r>
              <a:rPr lang="en-US" sz="2400" dirty="0"/>
              <a:t>Leading in Your Volunteer Organization</a:t>
            </a:r>
          </a:p>
          <a:p>
            <a:pPr marL="287338" indent="-287338">
              <a:lnSpc>
                <a:spcPct val="95000"/>
              </a:lnSpc>
              <a:buFont typeface="Arial" panose="020B0604020202020204" pitchFamily="34" charset="0"/>
              <a:buChar char="•"/>
            </a:pPr>
            <a:r>
              <a:rPr lang="en-US" sz="2400" dirty="0"/>
              <a:t>Lead in Any Situation</a:t>
            </a:r>
          </a:p>
          <a:p>
            <a:pPr marL="287338" indent="-287338">
              <a:lnSpc>
                <a:spcPct val="95000"/>
              </a:lnSpc>
              <a:buFont typeface="Arial" panose="020B0604020202020204" pitchFamily="34" charset="0"/>
              <a:buChar char="•"/>
            </a:pPr>
            <a:r>
              <a:rPr lang="en-US" sz="2400" dirty="0"/>
              <a:t>Develop Your Vision</a:t>
            </a:r>
          </a:p>
        </p:txBody>
      </p:sp>
    </p:spTree>
    <p:extLst>
      <p:ext uri="{BB962C8B-B14F-4D97-AF65-F5344CB8AC3E}">
        <p14:creationId xmlns:p14="http://schemas.microsoft.com/office/powerpoint/2010/main" val="18797400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a:r>
              <a:rPr lang="en-US" dirty="0"/>
              <a:t>Benefits of Pathways </a:t>
            </a:r>
          </a:p>
        </p:txBody>
      </p:sp>
      <p:sp>
        <p:nvSpPr>
          <p:cNvPr id="5" name="Content Placeholder 4"/>
          <p:cNvSpPr>
            <a:spLocks noGrp="1"/>
          </p:cNvSpPr>
          <p:nvPr>
            <p:ph idx="1"/>
          </p:nvPr>
        </p:nvSpPr>
        <p:spPr/>
        <p:txBody>
          <a:bodyPr/>
          <a:lstStyle/>
          <a:p>
            <a:r>
              <a:rPr lang="en-US" sz="2600" dirty="0"/>
              <a:t>Tailored, self-paced learning</a:t>
            </a:r>
          </a:p>
          <a:p>
            <a:r>
              <a:rPr lang="en-US" sz="2600" dirty="0"/>
              <a:t>Customizes member experience to their needs</a:t>
            </a:r>
          </a:p>
          <a:p>
            <a:r>
              <a:rPr lang="en-US" sz="2600" dirty="0"/>
              <a:t>Flexibility to choose experience</a:t>
            </a:r>
          </a:p>
          <a:p>
            <a:r>
              <a:rPr lang="en-US" sz="2600" dirty="0"/>
              <a:t>Greater access to materials</a:t>
            </a:r>
          </a:p>
          <a:p>
            <a:r>
              <a:rPr lang="en-US" sz="2600" dirty="0"/>
              <a:t>Expanded resources</a:t>
            </a:r>
          </a:p>
          <a:p>
            <a:r>
              <a:rPr lang="en-US" sz="2600" dirty="0"/>
              <a:t>Real-world applicability</a:t>
            </a:r>
          </a:p>
          <a:p>
            <a:pPr lvl="0"/>
            <a:r>
              <a:rPr lang="en-US" sz="2600" dirty="0"/>
              <a:t>Give and receive effective, meaningful evaluations</a:t>
            </a:r>
          </a:p>
          <a:p>
            <a:endParaRPr lang="en-US" sz="1800" dirty="0"/>
          </a:p>
          <a:p>
            <a:endParaRPr lang="en-US" dirty="0"/>
          </a:p>
        </p:txBody>
      </p:sp>
    </p:spTree>
    <p:extLst>
      <p:ext uri="{BB962C8B-B14F-4D97-AF65-F5344CB8AC3E}">
        <p14:creationId xmlns:p14="http://schemas.microsoft.com/office/powerpoint/2010/main" val="1025370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BE8C-225C-4749-9BC6-85FDEFF27776}"/>
              </a:ext>
            </a:extLst>
          </p:cNvPr>
          <p:cNvSpPr>
            <a:spLocks noGrp="1"/>
          </p:cNvSpPr>
          <p:nvPr>
            <p:ph type="title"/>
          </p:nvPr>
        </p:nvSpPr>
        <p:spPr/>
        <p:txBody>
          <a:bodyPr/>
          <a:lstStyle/>
          <a:p>
            <a:r>
              <a:rPr lang="en-US" dirty="0"/>
              <a:t>Pathways Status as of March 15</a:t>
            </a:r>
          </a:p>
        </p:txBody>
      </p:sp>
      <p:sp>
        <p:nvSpPr>
          <p:cNvPr id="3" name="Content Placeholder 2">
            <a:extLst>
              <a:ext uri="{FF2B5EF4-FFF2-40B4-BE49-F238E27FC236}">
                <a16:creationId xmlns:a16="http://schemas.microsoft.com/office/drawing/2014/main" id="{37989BA7-45E8-4949-A176-3FAB9FA4290E}"/>
              </a:ext>
            </a:extLst>
          </p:cNvPr>
          <p:cNvSpPr>
            <a:spLocks noGrp="1"/>
          </p:cNvSpPr>
          <p:nvPr>
            <p:ph idx="1"/>
          </p:nvPr>
        </p:nvSpPr>
        <p:spPr/>
        <p:txBody>
          <a:bodyPr/>
          <a:lstStyle/>
          <a:p>
            <a:pPr>
              <a:lnSpc>
                <a:spcPct val="92000"/>
              </a:lnSpc>
              <a:spcBef>
                <a:spcPts val="600"/>
              </a:spcBef>
            </a:pPr>
            <a:r>
              <a:rPr lang="en-US" dirty="0"/>
              <a:t>More than 45,772 members have enrolled in Pathways.</a:t>
            </a:r>
          </a:p>
          <a:p>
            <a:pPr>
              <a:lnSpc>
                <a:spcPct val="92000"/>
              </a:lnSpc>
              <a:spcBef>
                <a:spcPts val="600"/>
              </a:spcBef>
            </a:pPr>
            <a:r>
              <a:rPr lang="en-US" dirty="0"/>
              <a:t>The average adoption rate is 29%.</a:t>
            </a:r>
          </a:p>
          <a:p>
            <a:pPr>
              <a:lnSpc>
                <a:spcPct val="92000"/>
              </a:lnSpc>
              <a:spcBef>
                <a:spcPts val="600"/>
              </a:spcBef>
            </a:pPr>
            <a:r>
              <a:rPr lang="en-US" dirty="0"/>
              <a:t>More than 48,852 paths have been initiated.</a:t>
            </a:r>
          </a:p>
          <a:p>
            <a:pPr>
              <a:lnSpc>
                <a:spcPct val="92000"/>
              </a:lnSpc>
              <a:spcBef>
                <a:spcPts val="600"/>
              </a:spcBef>
            </a:pPr>
            <a:r>
              <a:rPr lang="en-US" dirty="0"/>
              <a:t>99.5% of all users chose an online path instead of working in printed materials.</a:t>
            </a:r>
          </a:p>
          <a:p>
            <a:pPr>
              <a:lnSpc>
                <a:spcPct val="92000"/>
              </a:lnSpc>
              <a:spcBef>
                <a:spcPts val="600"/>
              </a:spcBef>
            </a:pPr>
            <a:r>
              <a:rPr lang="en-US" dirty="0"/>
              <a:t>Final rollout (Regions 8 &amp; 9) scheduled for May 15</a:t>
            </a:r>
          </a:p>
        </p:txBody>
      </p:sp>
    </p:spTree>
    <p:extLst>
      <p:ext uri="{BB962C8B-B14F-4D97-AF65-F5344CB8AC3E}">
        <p14:creationId xmlns:p14="http://schemas.microsoft.com/office/powerpoint/2010/main" val="20063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a:t>Comparison to Legacy C&amp;L Program</a:t>
            </a:r>
            <a:endParaRPr lang="en-US" sz="3200" dirty="0"/>
          </a:p>
        </p:txBody>
      </p:sp>
    </p:spTree>
    <p:extLst>
      <p:ext uri="{BB962C8B-B14F-4D97-AF65-F5344CB8AC3E}">
        <p14:creationId xmlns:p14="http://schemas.microsoft.com/office/powerpoint/2010/main" val="253400865"/>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a:xfrm>
            <a:off x="4637903" y="1601233"/>
            <a:ext cx="4125098" cy="548640"/>
          </a:xfrm>
          <a:prstGeom prst="round2SameRect">
            <a:avLst/>
          </a:prstGeom>
          <a:solidFill>
            <a:srgbClr val="003D5C"/>
          </a:solid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With Pathways</a:t>
            </a:r>
          </a:p>
        </p:txBody>
      </p:sp>
      <p:sp>
        <p:nvSpPr>
          <p:cNvPr id="10" name="Round Diagonal Corner Rectangle 9"/>
          <p:cNvSpPr/>
          <p:nvPr/>
        </p:nvSpPr>
        <p:spPr>
          <a:xfrm>
            <a:off x="380998" y="1601233"/>
            <a:ext cx="4278002" cy="548640"/>
          </a:xfrm>
          <a:prstGeom prst="round2DiagRect">
            <a:avLst/>
          </a:prstGeom>
          <a:solidFill>
            <a:srgbClr val="770D29"/>
          </a:solidFill>
          <a:ln>
            <a:solidFill>
              <a:srgbClr val="770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Legacy C&amp;L</a:t>
            </a:r>
          </a:p>
        </p:txBody>
      </p:sp>
      <p:sp>
        <p:nvSpPr>
          <p:cNvPr id="6" name="Title 1"/>
          <p:cNvSpPr>
            <a:spLocks noGrp="1"/>
          </p:cNvSpPr>
          <p:nvPr>
            <p:ph type="title"/>
          </p:nvPr>
        </p:nvSpPr>
        <p:spPr>
          <a:xfrm>
            <a:off x="696097" y="659030"/>
            <a:ext cx="7696200" cy="1143000"/>
          </a:xfrm>
        </p:spPr>
        <p:txBody>
          <a:bodyPr/>
          <a:lstStyle/>
          <a:p>
            <a:pPr algn="l"/>
            <a:r>
              <a:rPr lang="en-US" dirty="0"/>
              <a:t>Program Comparison</a:t>
            </a:r>
          </a:p>
        </p:txBody>
      </p:sp>
      <p:sp>
        <p:nvSpPr>
          <p:cNvPr id="12" name="Round Same Side Corner Rectangle 11"/>
          <p:cNvSpPr/>
          <p:nvPr/>
        </p:nvSpPr>
        <p:spPr>
          <a:xfrm flipV="1">
            <a:off x="381000" y="2150074"/>
            <a:ext cx="8381999" cy="4264686"/>
          </a:xfrm>
          <a:prstGeom prst="round2SameRect">
            <a:avLst>
              <a:gd name="adj1" fmla="val 5308"/>
              <a:gd name="adj2" fmla="val 0"/>
            </a:avLst>
          </a:prstGeom>
          <a:no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2058369290"/>
              </p:ext>
            </p:extLst>
          </p:nvPr>
        </p:nvGraphicFramePr>
        <p:xfrm>
          <a:off x="395413" y="2162800"/>
          <a:ext cx="8367585" cy="4251960"/>
        </p:xfrm>
        <a:graphic>
          <a:graphicData uri="http://schemas.openxmlformats.org/drawingml/2006/table">
            <a:tbl>
              <a:tblPr firstRow="1" bandRow="1">
                <a:tableStyleId>{9D7B26C5-4107-4FEC-AEDC-1716B250A1EF}</a:tableStyleId>
              </a:tblPr>
              <a:tblGrid>
                <a:gridCol w="3451657">
                  <a:extLst>
                    <a:ext uri="{9D8B030D-6E8A-4147-A177-3AD203B41FA5}">
                      <a16:colId xmlns:a16="http://schemas.microsoft.com/office/drawing/2014/main" val="3276376985"/>
                    </a:ext>
                  </a:extLst>
                </a:gridCol>
                <a:gridCol w="1268627">
                  <a:extLst>
                    <a:ext uri="{9D8B030D-6E8A-4147-A177-3AD203B41FA5}">
                      <a16:colId xmlns:a16="http://schemas.microsoft.com/office/drawing/2014/main" val="2901351713"/>
                    </a:ext>
                  </a:extLst>
                </a:gridCol>
                <a:gridCol w="457200">
                  <a:extLst>
                    <a:ext uri="{9D8B030D-6E8A-4147-A177-3AD203B41FA5}">
                      <a16:colId xmlns:a16="http://schemas.microsoft.com/office/drawing/2014/main" val="1456978207"/>
                    </a:ext>
                  </a:extLst>
                </a:gridCol>
                <a:gridCol w="3190101">
                  <a:extLst>
                    <a:ext uri="{9D8B030D-6E8A-4147-A177-3AD203B41FA5}">
                      <a16:colId xmlns:a16="http://schemas.microsoft.com/office/drawing/2014/main" val="3673639971"/>
                    </a:ext>
                  </a:extLst>
                </a:gridCol>
              </a:tblGrid>
              <a:tr h="395928">
                <a:tc>
                  <a:txBody>
                    <a:bodyPr/>
                    <a:lstStyle/>
                    <a:p>
                      <a:pPr marL="111125" indent="0"/>
                      <a:r>
                        <a:rPr lang="en-US" sz="1500" b="0" i="0" u="none" strike="noStrike" kern="1200" baseline="0" dirty="0">
                          <a:solidFill>
                            <a:schemeClr val="tx1"/>
                          </a:solidFill>
                          <a:latin typeface="+mn-lt"/>
                          <a:ea typeface="+mn-ea"/>
                          <a:cs typeface="+mn-cs"/>
                        </a:rPr>
                        <a:t>Your club meeting has an agenda, meeting roles and speeches</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8222777"/>
                  </a:ext>
                </a:extLst>
              </a:tr>
              <a:tr h="395928">
                <a:tc>
                  <a:txBody>
                    <a:bodyPr/>
                    <a:lstStyle/>
                    <a:p>
                      <a:pPr marL="111125" indent="0"/>
                      <a:r>
                        <a:rPr lang="en-US" sz="1500" b="0" i="0" u="none" strike="noStrike" kern="1200" baseline="0" dirty="0">
                          <a:solidFill>
                            <a:schemeClr val="tx1"/>
                          </a:solidFill>
                          <a:latin typeface="+mn-lt"/>
                          <a:ea typeface="+mn-ea"/>
                          <a:cs typeface="+mn-cs"/>
                        </a:rPr>
                        <a:t>You sign up for a speech and</a:t>
                      </a:r>
                    </a:p>
                    <a:p>
                      <a:pPr marL="111125" indent="0"/>
                      <a:r>
                        <a:rPr lang="en-US" sz="1500" b="0" i="0" u="none" strike="noStrike" kern="1200" baseline="0" dirty="0">
                          <a:solidFill>
                            <a:schemeClr val="tx1"/>
                          </a:solidFill>
                          <a:latin typeface="+mn-lt"/>
                          <a:ea typeface="+mn-ea"/>
                          <a:cs typeface="+mn-cs"/>
                        </a:rPr>
                        <a:t>receive an evaluation</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0B050"/>
                          </a:solidFill>
                        </a:rPr>
                        <a:t>+</a:t>
                      </a:r>
                      <a:r>
                        <a:rPr lang="en-US" sz="1800" b="1" dirty="0">
                          <a:solidFill>
                            <a:srgbClr val="00B050"/>
                          </a:solidFill>
                        </a:rPr>
                        <a:t>   </a:t>
                      </a:r>
                      <a:endParaRPr lang="en-US" sz="1500" b="1"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0" i="0" u="none" strike="noStrike" kern="1200" baseline="0" dirty="0">
                          <a:solidFill>
                            <a:schemeClr val="tx1"/>
                          </a:solidFill>
                          <a:latin typeface="+mn-lt"/>
                          <a:ea typeface="+mn-ea"/>
                          <a:cs typeface="+mn-cs"/>
                        </a:rPr>
                        <a:t>Access and store speech evaluations online</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0727584"/>
                  </a:ext>
                </a:extLst>
              </a:tr>
              <a:tr h="395928">
                <a:tc>
                  <a:txBody>
                    <a:bodyPr/>
                    <a:lstStyle/>
                    <a:p>
                      <a:pPr marL="111125" indent="0"/>
                      <a:r>
                        <a:rPr lang="en-US" sz="1500" b="0" i="0" u="none" strike="noStrike" kern="1200" baseline="0" dirty="0">
                          <a:solidFill>
                            <a:schemeClr val="tx1"/>
                          </a:solidFill>
                          <a:latin typeface="+mn-lt"/>
                          <a:ea typeface="+mn-ea"/>
                          <a:cs typeface="+mn-cs"/>
                        </a:rPr>
                        <a:t>Club members support you and give feedback</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0B050"/>
                          </a:solidFill>
                        </a:rPr>
                        <a:t>+</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0" i="0" u="none" strike="noStrike" kern="1200" baseline="0" dirty="0">
                          <a:solidFill>
                            <a:schemeClr val="tx1"/>
                          </a:solidFill>
                          <a:latin typeface="+mn-lt"/>
                          <a:ea typeface="+mn-ea"/>
                          <a:cs typeface="+mn-cs"/>
                        </a:rPr>
                        <a:t>Feedback is also available online through Base Camp</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836279"/>
                  </a:ext>
                </a:extLst>
              </a:tr>
              <a:tr h="230958">
                <a:tc>
                  <a:txBody>
                    <a:bodyPr/>
                    <a:lstStyle/>
                    <a:p>
                      <a:pPr marL="111125" indent="0"/>
                      <a:r>
                        <a:rPr lang="en-US" sz="1500" b="0" i="0" u="none" strike="noStrike" kern="1200" baseline="0" dirty="0">
                          <a:solidFill>
                            <a:schemeClr val="tx1"/>
                          </a:solidFill>
                          <a:latin typeface="+mn-lt"/>
                          <a:ea typeface="+mn-ea"/>
                          <a:cs typeface="+mn-cs"/>
                        </a:rPr>
                        <a:t>You receive recognition</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0B050"/>
                          </a:solidFill>
                        </a:rPr>
                        <a:t>+</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dirty="0"/>
                        <a:t>Receive digital badges and</a:t>
                      </a:r>
                    </a:p>
                    <a:p>
                      <a:r>
                        <a:rPr lang="en-US" sz="1500" dirty="0"/>
                        <a:t>certificates through Base Camp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899234"/>
                  </a:ext>
                </a:extLst>
              </a:tr>
              <a:tr h="230958">
                <a:tc>
                  <a:txBody>
                    <a:bodyPr/>
                    <a:lstStyle/>
                    <a:p>
                      <a:pPr marL="111125" indent="0"/>
                      <a:r>
                        <a:rPr lang="en-US" sz="1500" b="0" i="0" u="none" strike="noStrike" kern="1200" baseline="0" dirty="0">
                          <a:solidFill>
                            <a:schemeClr val="tx1"/>
                          </a:solidFill>
                          <a:latin typeface="+mn-lt"/>
                          <a:ea typeface="+mn-ea"/>
                          <a:cs typeface="+mn-cs"/>
                        </a:rPr>
                        <a:t>The Ice Breaker is your first speech</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20987"/>
                  </a:ext>
                </a:extLst>
              </a:tr>
              <a:tr h="230958">
                <a:tc>
                  <a:txBody>
                    <a:bodyPr/>
                    <a:lstStyle/>
                    <a:p>
                      <a:pPr marL="111125" indent="0"/>
                      <a:r>
                        <a:rPr lang="en-US" sz="1500" b="0" i="0" u="none" strike="noStrike" kern="1200" baseline="0" dirty="0">
                          <a:solidFill>
                            <a:schemeClr val="tx1"/>
                          </a:solidFill>
                          <a:latin typeface="+mn-lt"/>
                          <a:ea typeface="+mn-ea"/>
                          <a:cs typeface="+mn-cs"/>
                        </a:rPr>
                        <a:t>The VPE tracks your progress</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80281"/>
                  </a:ext>
                </a:extLst>
              </a:tr>
              <a:tr h="230958">
                <a:tc>
                  <a:txBody>
                    <a:bodyPr/>
                    <a:lstStyle/>
                    <a:p>
                      <a:pPr marL="111125" indent="0"/>
                      <a:r>
                        <a:rPr lang="en-US" sz="1500" b="0" i="0" u="none" strike="noStrike" kern="1200" baseline="0" dirty="0">
                          <a:solidFill>
                            <a:schemeClr val="tx1"/>
                          </a:solidFill>
                          <a:latin typeface="+mn-lt"/>
                          <a:ea typeface="+mn-ea"/>
                          <a:cs typeface="+mn-cs"/>
                        </a:rPr>
                        <a:t>Speeches last 5-7 minutes</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2691072"/>
                  </a:ext>
                </a:extLst>
              </a:tr>
              <a:tr h="395928">
                <a:tc>
                  <a:txBody>
                    <a:bodyPr/>
                    <a:lstStyle/>
                    <a:p>
                      <a:pPr marL="111125" indent="0"/>
                      <a:r>
                        <a:rPr lang="en-US" sz="1500" b="0" i="0" u="none" strike="noStrike" kern="1200" baseline="0" dirty="0">
                          <a:solidFill>
                            <a:schemeClr val="tx1"/>
                          </a:solidFill>
                          <a:latin typeface="+mn-lt"/>
                          <a:ea typeface="+mn-ea"/>
                          <a:cs typeface="+mn-cs"/>
                        </a:rPr>
                        <a:t>Learn 68 competencies</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0B050"/>
                          </a:solidFill>
                        </a:rPr>
                        <a:t>+</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0" i="0" u="none" strike="noStrike" kern="1200" baseline="0" dirty="0">
                          <a:solidFill>
                            <a:schemeClr val="tx1"/>
                          </a:solidFill>
                          <a:latin typeface="+mn-lt"/>
                          <a:ea typeface="+mn-ea"/>
                          <a:cs typeface="+mn-cs"/>
                        </a:rPr>
                        <a:t>Learn more than 300 Competencies</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533796"/>
                  </a:ext>
                </a:extLst>
              </a:tr>
              <a:tr h="395928">
                <a:tc>
                  <a:txBody>
                    <a:bodyPr/>
                    <a:lstStyle/>
                    <a:p>
                      <a:pPr marL="111125" indent="0"/>
                      <a:r>
                        <a:rPr lang="en-US" sz="1500" b="0" i="0" u="none" strike="noStrike" kern="1200" baseline="0" dirty="0">
                          <a:solidFill>
                            <a:schemeClr val="tx1"/>
                          </a:solidFill>
                          <a:latin typeface="+mn-lt"/>
                          <a:ea typeface="+mn-ea"/>
                          <a:cs typeface="+mn-cs"/>
                        </a:rPr>
                        <a:t>One communication track, one leadership track</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0B050"/>
                          </a:solidFill>
                        </a:rPr>
                        <a:t>+</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0" i="0" u="none" strike="noStrike" kern="1200" baseline="0" dirty="0">
                          <a:solidFill>
                            <a:schemeClr val="tx1"/>
                          </a:solidFill>
                          <a:latin typeface="+mn-lt"/>
                          <a:ea typeface="+mn-ea"/>
                          <a:cs typeface="+mn-cs"/>
                        </a:rPr>
                        <a:t>10 different learning paths tailored to you</a:t>
                      </a:r>
                      <a:endParaRPr lang="en-US" sz="15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30868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3303159"/>
            <a:ext cx="365760" cy="36576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2780061"/>
            <a:ext cx="365760" cy="36576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2191428"/>
            <a:ext cx="365760" cy="36576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5926665"/>
            <a:ext cx="365760" cy="36576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4983430"/>
            <a:ext cx="365760" cy="36576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3892297"/>
            <a:ext cx="365760" cy="36576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4333020"/>
            <a:ext cx="365760" cy="36576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4650178"/>
            <a:ext cx="365760" cy="36576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894" y="5432397"/>
            <a:ext cx="365760" cy="36576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3303159"/>
            <a:ext cx="365760" cy="36576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2780061"/>
            <a:ext cx="365760" cy="365760"/>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2191428"/>
            <a:ext cx="365760" cy="365760"/>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5926665"/>
            <a:ext cx="365760" cy="365760"/>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4983430"/>
            <a:ext cx="365760" cy="365760"/>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3892297"/>
            <a:ext cx="365760" cy="365760"/>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4333020"/>
            <a:ext cx="365760" cy="365760"/>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4650178"/>
            <a:ext cx="365760" cy="365760"/>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62" y="5432397"/>
            <a:ext cx="365760" cy="365760"/>
          </a:xfrm>
          <a:prstGeom prst="rect">
            <a:avLst/>
          </a:prstGeom>
        </p:spPr>
      </p:pic>
      <p:cxnSp>
        <p:nvCxnSpPr>
          <p:cNvPr id="34" name="Straight Connector 33"/>
          <p:cNvCxnSpPr/>
          <p:nvPr/>
        </p:nvCxnSpPr>
        <p:spPr>
          <a:xfrm>
            <a:off x="4659675" y="1601224"/>
            <a:ext cx="0" cy="4813536"/>
          </a:xfrm>
          <a:prstGeom prst="line">
            <a:avLst/>
          </a:prstGeom>
          <a:ln w="19050">
            <a:solidFill>
              <a:srgbClr val="003D5C"/>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59002" y="1601225"/>
            <a:ext cx="278130" cy="532160"/>
          </a:xfrm>
          <a:prstGeom prst="rect">
            <a:avLst/>
          </a:prstGeom>
          <a:solidFill>
            <a:srgbClr val="003D5C"/>
          </a:solid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445029"/>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4441"/>
            <a:ext cx="7696200" cy="1143000"/>
          </a:xfrm>
        </p:spPr>
        <p:txBody>
          <a:bodyPr/>
          <a:lstStyle/>
          <a:p>
            <a:r>
              <a:rPr lang="en-US" dirty="0"/>
              <a:t>Base Camp </a:t>
            </a:r>
            <a:br>
              <a:rPr lang="en-US" dirty="0"/>
            </a:br>
            <a:r>
              <a:rPr lang="en-US" dirty="0"/>
              <a:t>Online Gateway to Pathways</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8126" y="1707441"/>
            <a:ext cx="7345904" cy="4894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228369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a:r>
              <a:rPr lang="en-US" dirty="0"/>
              <a:t>Agenda</a:t>
            </a:r>
          </a:p>
        </p:txBody>
      </p:sp>
      <p:sp>
        <p:nvSpPr>
          <p:cNvPr id="5" name="Content Placeholder 4"/>
          <p:cNvSpPr>
            <a:spLocks noGrp="1"/>
          </p:cNvSpPr>
          <p:nvPr>
            <p:ph idx="1"/>
          </p:nvPr>
        </p:nvSpPr>
        <p:spPr/>
        <p:txBody>
          <a:bodyPr/>
          <a:lstStyle/>
          <a:p>
            <a:r>
              <a:rPr lang="en-US" dirty="0"/>
              <a:t>Overview of Pathways Program</a:t>
            </a:r>
          </a:p>
          <a:p>
            <a:r>
              <a:rPr lang="en-US" dirty="0"/>
              <a:t>Comparison of Pathways to Legacy C&amp;L Program</a:t>
            </a:r>
          </a:p>
          <a:p>
            <a:r>
              <a:rPr lang="en-US" dirty="0"/>
              <a:t>Getting Started</a:t>
            </a:r>
          </a:p>
          <a:p>
            <a:r>
              <a:rPr lang="en-US" dirty="0"/>
              <a:t>Base Camp Manager Role</a:t>
            </a:r>
          </a:p>
          <a:p>
            <a:r>
              <a:rPr lang="en-US" dirty="0"/>
              <a:t>Pathways Resources</a:t>
            </a:r>
          </a:p>
          <a:p>
            <a:endParaRPr lang="en-US" dirty="0"/>
          </a:p>
          <a:p>
            <a:endParaRPr lang="en-US" dirty="0"/>
          </a:p>
          <a:p>
            <a:pPr lvl="3"/>
            <a:endParaRPr lang="en-US" dirty="0"/>
          </a:p>
          <a:p>
            <a:endParaRPr lang="en-US" dirty="0"/>
          </a:p>
        </p:txBody>
      </p:sp>
    </p:spTree>
    <p:extLst>
      <p:ext uri="{BB962C8B-B14F-4D97-AF65-F5344CB8AC3E}">
        <p14:creationId xmlns:p14="http://schemas.microsoft.com/office/powerpoint/2010/main" val="6218100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Sample a Project – Ice Breaker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026" y="1824038"/>
            <a:ext cx="7225240" cy="4572000"/>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63900" y="3289299"/>
            <a:ext cx="2160588" cy="3000376"/>
          </a:xfrm>
          <a:prstGeom prst="rect">
            <a:avLst/>
          </a:prstGeom>
        </p:spPr>
      </p:pic>
    </p:spTree>
    <p:extLst>
      <p:ext uri="{BB962C8B-B14F-4D97-AF65-F5344CB8AC3E}">
        <p14:creationId xmlns:p14="http://schemas.microsoft.com/office/powerpoint/2010/main" val="341583173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E971C96-1087-4C4E-90A0-FCA0A115EC2E}"/>
              </a:ext>
            </a:extLst>
          </p:cNvPr>
          <p:cNvGraphicFramePr>
            <a:graphicFrameLocks noGrp="1"/>
          </p:cNvGraphicFramePr>
          <p:nvPr>
            <p:extLst>
              <p:ext uri="{D42A27DB-BD31-4B8C-83A1-F6EECF244321}">
                <p14:modId xmlns:p14="http://schemas.microsoft.com/office/powerpoint/2010/main" val="1373558227"/>
              </p:ext>
            </p:extLst>
          </p:nvPr>
        </p:nvGraphicFramePr>
        <p:xfrm>
          <a:off x="288053" y="1609574"/>
          <a:ext cx="8418786" cy="4815840"/>
        </p:xfrm>
        <a:graphic>
          <a:graphicData uri="http://schemas.openxmlformats.org/drawingml/2006/table">
            <a:tbl>
              <a:tblPr firstRow="1" bandRow="1">
                <a:tableStyleId>{9D7B26C5-4107-4FEC-AEDC-1716B250A1EF}</a:tableStyleId>
              </a:tblPr>
              <a:tblGrid>
                <a:gridCol w="4402188">
                  <a:extLst>
                    <a:ext uri="{9D8B030D-6E8A-4147-A177-3AD203B41FA5}">
                      <a16:colId xmlns:a16="http://schemas.microsoft.com/office/drawing/2014/main" val="2901351713"/>
                    </a:ext>
                  </a:extLst>
                </a:gridCol>
                <a:gridCol w="1868214">
                  <a:extLst>
                    <a:ext uri="{9D8B030D-6E8A-4147-A177-3AD203B41FA5}">
                      <a16:colId xmlns:a16="http://schemas.microsoft.com/office/drawing/2014/main" val="1456978207"/>
                    </a:ext>
                  </a:extLst>
                </a:gridCol>
                <a:gridCol w="2148384">
                  <a:extLst>
                    <a:ext uri="{9D8B030D-6E8A-4147-A177-3AD203B41FA5}">
                      <a16:colId xmlns:a16="http://schemas.microsoft.com/office/drawing/2014/main" val="3673639971"/>
                    </a:ext>
                  </a:extLst>
                </a:gridCol>
              </a:tblGrid>
              <a:tr h="283224">
                <a:tc>
                  <a:txBody>
                    <a:bodyPr/>
                    <a:lstStyle/>
                    <a:p>
                      <a:pPr algn="ctr"/>
                      <a:r>
                        <a:rPr lang="en-US" sz="1500" b="1" dirty="0">
                          <a:solidFill>
                            <a:schemeClr val="bg1"/>
                          </a:solidFill>
                          <a:latin typeface="Arial Narrow" panose="020B0606020202030204" pitchFamily="34" charset="0"/>
                        </a:rPr>
                        <a:t>Option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D5C"/>
                    </a:solidFill>
                  </a:tcPr>
                </a:tc>
                <a:tc>
                  <a:txBody>
                    <a:bodyPr/>
                    <a:lstStyle/>
                    <a:p>
                      <a:pPr algn="ctr"/>
                      <a:r>
                        <a:rPr lang="en-US" sz="1500" b="1" dirty="0">
                          <a:solidFill>
                            <a:schemeClr val="bg1"/>
                          </a:solidFill>
                          <a:latin typeface="Arial Narrow" panose="020B0606020202030204" pitchFamily="34" charset="0"/>
                        </a:rPr>
                        <a:t>Base Camp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3441"/>
                    </a:solidFill>
                  </a:tcPr>
                </a:tc>
                <a:tc>
                  <a:txBody>
                    <a:bodyPr/>
                    <a:lstStyle/>
                    <a:p>
                      <a:pPr algn="ctr"/>
                      <a:r>
                        <a:rPr lang="en-US" sz="1500" b="1" dirty="0">
                          <a:solidFill>
                            <a:schemeClr val="bg1"/>
                          </a:solidFill>
                          <a:latin typeface="Arial Narrow" panose="020B0606020202030204" pitchFamily="34" charset="0"/>
                        </a:rPr>
                        <a:t>Printed Materials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D5C"/>
                    </a:solidFill>
                  </a:tcPr>
                </a:tc>
                <a:extLst>
                  <a:ext uri="{0D108BD9-81ED-4DB2-BD59-A6C34878D82A}">
                    <a16:rowId xmlns:a16="http://schemas.microsoft.com/office/drawing/2014/main" val="1673413053"/>
                  </a:ext>
                </a:extLst>
              </a:tr>
              <a:tr h="283224">
                <a:tc>
                  <a:txBody>
                    <a:bodyPr/>
                    <a:lstStyle/>
                    <a:p>
                      <a:r>
                        <a:rPr lang="en-US" sz="1500" b="0" dirty="0">
                          <a:latin typeface="Arial Narrow" panose="020B0606020202030204" pitchFamily="34" charset="0"/>
                        </a:rPr>
                        <a:t>Access your path online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Arial Narrow" panose="020B0606020202030204" pitchFamily="34" charset="0"/>
                          <a:ea typeface="MS Office Symbol Regular" panose="01000000000000000000" pitchFamily="2" charset="0"/>
                          <a:cs typeface="MS Office Symbol Regular" panose="01000000000000000000" pitchFamily="2" charset="0"/>
                        </a:rPr>
                        <a:t></a:t>
                      </a:r>
                      <a:endParaRPr lang="en-US" sz="1600" b="1"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8222777"/>
                  </a:ext>
                </a:extLst>
              </a:tr>
              <a:tr h="283224">
                <a:tc>
                  <a:txBody>
                    <a:bodyPr/>
                    <a:lstStyle/>
                    <a:p>
                      <a:r>
                        <a:rPr lang="en-US" sz="1500" dirty="0">
                          <a:latin typeface="Arial Narrow" panose="020B0606020202030204" pitchFamily="34" charset="0"/>
                        </a:rPr>
                        <a:t>Take the Pathways Assessment</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00B050"/>
                          </a:solidFill>
                          <a:latin typeface="Arial Narrow" panose="020B0606020202030204" pitchFamily="34" charset="0"/>
                        </a:rPr>
                        <a:t>   </a:t>
                      </a:r>
                      <a:r>
                        <a:rPr lang="en-US" sz="1600" b="1" dirty="0">
                          <a:latin typeface="Arial Narrow" panose="020B0606020202030204" pitchFamily="34" charset="0"/>
                          <a:ea typeface="MS Office Symbol Regular" panose="01000000000000000000" pitchFamily="2" charset="0"/>
                          <a:cs typeface="MS Office Symbol Regular" panose="01000000000000000000" pitchFamily="2" charset="0"/>
                        </a:rPr>
                        <a:t></a:t>
                      </a:r>
                      <a:endParaRPr lang="en-US" sz="1600" b="1" dirty="0">
                        <a:solidFill>
                          <a:srgbClr val="00B050"/>
                        </a:solidFill>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0727584"/>
                  </a:ext>
                </a:extLst>
              </a:tr>
              <a:tr h="283224">
                <a:tc>
                  <a:txBody>
                    <a:bodyPr/>
                    <a:lstStyle/>
                    <a:p>
                      <a:r>
                        <a:rPr lang="en-US" sz="1500" dirty="0">
                          <a:latin typeface="Arial Narrow" panose="020B0606020202030204" pitchFamily="34" charset="0"/>
                        </a:rPr>
                        <a:t>Number of paths available</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latin typeface="Arial Narrow" panose="020B060602020203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latin typeface="Arial Narrow" panose="020B060602020203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836279"/>
                  </a:ext>
                </a:extLst>
              </a:tr>
              <a:tr h="283224">
                <a:tc>
                  <a:txBody>
                    <a:bodyPr/>
                    <a:lstStyle/>
                    <a:p>
                      <a:r>
                        <a:rPr lang="en-US" sz="1500" dirty="0">
                          <a:latin typeface="Arial Narrow" panose="020B0606020202030204" pitchFamily="34" charset="0"/>
                        </a:rPr>
                        <a:t>Additional fees for printed materials</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899234"/>
                  </a:ext>
                </a:extLst>
              </a:tr>
              <a:tr h="283224">
                <a:tc>
                  <a:txBody>
                    <a:bodyPr/>
                    <a:lstStyle/>
                    <a:p>
                      <a:r>
                        <a:rPr lang="en-US" sz="1500" dirty="0">
                          <a:latin typeface="Arial Narrow" panose="020B0606020202030204" pitchFamily="34" charset="0"/>
                        </a:rPr>
                        <a:t>Elective projects available</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latin typeface="Arial Narrow" panose="020B0606020202030204" pitchFamily="34" charset="0"/>
                        </a:rPr>
                        <a:t>All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latin typeface="Arial Narrow" panose="020B0606020202030204" pitchFamily="34" charset="0"/>
                        </a:rPr>
                        <a:t>Limited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620987"/>
                  </a:ext>
                </a:extLst>
              </a:tr>
              <a:tr h="485527">
                <a:tc>
                  <a:txBody>
                    <a:bodyPr/>
                    <a:lstStyle/>
                    <a:p>
                      <a:r>
                        <a:rPr lang="en-US" sz="1500" dirty="0">
                          <a:latin typeface="Arial Narrow" panose="020B0606020202030204" pitchFamily="34" charset="0"/>
                        </a:rPr>
                        <a:t>Access to learning materials after ordering</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latin typeface="Arial Narrow" panose="020B0606020202030204" pitchFamily="34" charset="0"/>
                        </a:rPr>
                        <a:t>Typically within one hour</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latin typeface="Arial Narrow" panose="020B0606020202030204" pitchFamily="34" charset="0"/>
                        </a:rPr>
                        <a:t>Within standard</a:t>
                      </a:r>
                    </a:p>
                    <a:p>
                      <a:pPr algn="ctr"/>
                      <a:r>
                        <a:rPr lang="en-US" sz="1500" b="0" dirty="0">
                          <a:latin typeface="Arial Narrow" panose="020B0606020202030204" pitchFamily="34" charset="0"/>
                        </a:rPr>
                        <a:t>shipping time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80281"/>
                  </a:ext>
                </a:extLst>
              </a:tr>
              <a:tr h="485527">
                <a:tc>
                  <a:txBody>
                    <a:bodyPr/>
                    <a:lstStyle/>
                    <a:p>
                      <a:r>
                        <a:rPr lang="en-US" sz="1500" dirty="0">
                          <a:latin typeface="Arial Narrow" panose="020B0606020202030204" pitchFamily="34" charset="0"/>
                        </a:rPr>
                        <a:t>Access to next level after completing previous level</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latin typeface="Arial Narrow" panose="020B0606020202030204" pitchFamily="34" charset="0"/>
                        </a:rPr>
                        <a:t>After club officer signs off on Base Camp</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latin typeface="Arial Narrow" panose="020B0606020202030204" pitchFamily="34" charset="0"/>
                        </a:rPr>
                        <a:t>After sign off and you receive next shipment</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2691072"/>
                  </a:ext>
                </a:extLst>
              </a:tr>
              <a:tr h="283224">
                <a:tc>
                  <a:txBody>
                    <a:bodyPr/>
                    <a:lstStyle/>
                    <a:p>
                      <a:r>
                        <a:rPr lang="en-US" sz="1500" dirty="0">
                          <a:latin typeface="Arial Narrow" panose="020B0606020202030204" pitchFamily="34" charset="0"/>
                        </a:rPr>
                        <a:t>Watch educational videos in projects</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Arial Narrow" panose="020B0606020202030204" pitchFamily="34" charset="0"/>
                          <a:ea typeface="MS Office Symbol Regular" panose="01000000000000000000" pitchFamily="2" charset="0"/>
                          <a:cs typeface="MS Office Symbol Regular" panose="01000000000000000000" pitchFamily="2" charset="0"/>
                        </a:rPr>
                        <a:t></a:t>
                      </a:r>
                      <a:endParaRPr lang="en-US" sz="1600" b="1"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533796"/>
                  </a:ext>
                </a:extLst>
              </a:tr>
              <a:tr h="283224">
                <a:tc>
                  <a:txBody>
                    <a:bodyPr/>
                    <a:lstStyle/>
                    <a:p>
                      <a:r>
                        <a:rPr lang="en-US" sz="1500" dirty="0">
                          <a:latin typeface="Arial Narrow" panose="020B0606020202030204" pitchFamily="34" charset="0"/>
                        </a:rPr>
                        <a:t>Complete interactive activities and quizzes</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Arial Narrow" panose="020B0606020202030204" pitchFamily="34" charset="0"/>
                          <a:ea typeface="MS Office Symbol Regular" panose="01000000000000000000" pitchFamily="2" charset="0"/>
                          <a:cs typeface="MS Office Symbol Regular" panose="01000000000000000000" pitchFamily="2" charset="0"/>
                        </a:rPr>
                        <a:t></a:t>
                      </a:r>
                      <a:endParaRPr lang="en-US" sz="1600" b="1"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308681"/>
                  </a:ext>
                </a:extLst>
              </a:tr>
              <a:tr h="485527">
                <a:tc>
                  <a:txBody>
                    <a:bodyPr/>
                    <a:lstStyle/>
                    <a:p>
                      <a:r>
                        <a:rPr lang="en-US" sz="1500" dirty="0">
                          <a:latin typeface="Arial Narrow" panose="020B0606020202030204" pitchFamily="34" charset="0"/>
                        </a:rPr>
                        <a:t>Download and print PDF versions of projects and resources</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Arial Narrow" panose="020B0606020202030204" pitchFamily="34" charset="0"/>
                          <a:ea typeface="MS Office Symbol Regular" panose="01000000000000000000" pitchFamily="2" charset="0"/>
                          <a:cs typeface="MS Office Symbol Regular" panose="01000000000000000000" pitchFamily="2" charset="0"/>
                        </a:rPr>
                        <a:t></a:t>
                      </a:r>
                      <a:endParaRPr lang="en-US" sz="1600" b="1"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latin typeface="Arial Narrow" panose="020B0606020202030204" pitchFamily="34" charset="0"/>
                        </a:rPr>
                        <a:t>Evaluation resources and select project resources</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8350181"/>
                  </a:ext>
                </a:extLst>
              </a:tr>
              <a:tr h="485527">
                <a:tc>
                  <a:txBody>
                    <a:bodyPr/>
                    <a:lstStyle/>
                    <a:p>
                      <a:r>
                        <a:rPr lang="en-US" sz="1500" dirty="0">
                          <a:latin typeface="Arial Narrow" panose="020B0606020202030204" pitchFamily="34" charset="0"/>
                        </a:rPr>
                        <a:t>Upload and store electronic copies of your speech evaluations to access from anywhere</a:t>
                      </a: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Arial Narrow" panose="020B0606020202030204" pitchFamily="34" charset="0"/>
                          <a:ea typeface="MS Office Symbol Regular" panose="01000000000000000000" pitchFamily="2" charset="0"/>
                          <a:cs typeface="MS Office Symbol Regular" panose="01000000000000000000" pitchFamily="2" charset="0"/>
                        </a:rPr>
                        <a:t></a:t>
                      </a:r>
                      <a:endParaRPr lang="en-US" sz="1600" b="1"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b="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814914"/>
                  </a:ext>
                </a:extLst>
              </a:tr>
            </a:tbl>
          </a:graphicData>
        </a:graphic>
      </p:graphicFrame>
      <p:sp>
        <p:nvSpPr>
          <p:cNvPr id="9" name="Title 1">
            <a:extLst>
              <a:ext uri="{FF2B5EF4-FFF2-40B4-BE49-F238E27FC236}">
                <a16:creationId xmlns:a16="http://schemas.microsoft.com/office/drawing/2014/main" id="{B12DC5E0-1876-41B7-A459-AE5D32B68FDC}"/>
              </a:ext>
            </a:extLst>
          </p:cNvPr>
          <p:cNvSpPr txBox="1">
            <a:spLocks/>
          </p:cNvSpPr>
          <p:nvPr/>
        </p:nvSpPr>
        <p:spPr bwMode="auto">
          <a:xfrm>
            <a:off x="696095" y="650792"/>
            <a:ext cx="78409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pPr algn="l"/>
            <a:r>
              <a:rPr lang="en-US" kern="0" dirty="0"/>
              <a:t>Base Camp vs. Printed Materials</a:t>
            </a:r>
          </a:p>
        </p:txBody>
      </p:sp>
      <p:grpSp>
        <p:nvGrpSpPr>
          <p:cNvPr id="23" name="Group 22">
            <a:extLst>
              <a:ext uri="{FF2B5EF4-FFF2-40B4-BE49-F238E27FC236}">
                <a16:creationId xmlns:a16="http://schemas.microsoft.com/office/drawing/2014/main" id="{F26A772D-3B3E-4470-8B26-92669D85C34D}"/>
              </a:ext>
            </a:extLst>
          </p:cNvPr>
          <p:cNvGrpSpPr/>
          <p:nvPr/>
        </p:nvGrpSpPr>
        <p:grpSpPr>
          <a:xfrm>
            <a:off x="276225" y="1609572"/>
            <a:ext cx="8430614" cy="4933117"/>
            <a:chOff x="276225" y="1609572"/>
            <a:chExt cx="8430614" cy="4956765"/>
          </a:xfrm>
        </p:grpSpPr>
        <p:sp>
          <p:nvSpPr>
            <p:cNvPr id="8" name="Round Same Side Corner Rectangle 11">
              <a:extLst>
                <a:ext uri="{FF2B5EF4-FFF2-40B4-BE49-F238E27FC236}">
                  <a16:creationId xmlns:a16="http://schemas.microsoft.com/office/drawing/2014/main" id="{814798F7-D6E4-4119-A38D-9F3D170BD768}"/>
                </a:ext>
              </a:extLst>
            </p:cNvPr>
            <p:cNvSpPr/>
            <p:nvPr/>
          </p:nvSpPr>
          <p:spPr>
            <a:xfrm flipV="1">
              <a:off x="276225" y="1609572"/>
              <a:ext cx="8430614" cy="4956765"/>
            </a:xfrm>
            <a:prstGeom prst="round2SameRect">
              <a:avLst>
                <a:gd name="adj1" fmla="val 5308"/>
                <a:gd name="adj2" fmla="val 419"/>
              </a:avLst>
            </a:prstGeom>
            <a:no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CAB4094-7E5B-4109-B3E0-1E23898797D6}"/>
                </a:ext>
              </a:extLst>
            </p:cNvPr>
            <p:cNvCxnSpPr>
              <a:cxnSpLocks/>
            </p:cNvCxnSpPr>
            <p:nvPr/>
          </p:nvCxnSpPr>
          <p:spPr>
            <a:xfrm>
              <a:off x="4699090" y="1932296"/>
              <a:ext cx="0" cy="4634041"/>
            </a:xfrm>
            <a:prstGeom prst="line">
              <a:avLst/>
            </a:prstGeom>
            <a:ln w="19050">
              <a:solidFill>
                <a:srgbClr val="003D5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0B55B21-7694-4A9F-8E2A-FCCEBB655604}"/>
                </a:ext>
              </a:extLst>
            </p:cNvPr>
            <p:cNvCxnSpPr>
              <a:cxnSpLocks/>
            </p:cNvCxnSpPr>
            <p:nvPr/>
          </p:nvCxnSpPr>
          <p:spPr>
            <a:xfrm>
              <a:off x="6569927" y="1932296"/>
              <a:ext cx="0" cy="4634041"/>
            </a:xfrm>
            <a:prstGeom prst="line">
              <a:avLst/>
            </a:prstGeom>
            <a:ln w="19050">
              <a:solidFill>
                <a:srgbClr val="003D5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744392"/>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370702" y="1601224"/>
            <a:ext cx="4308390" cy="548640"/>
          </a:xfrm>
          <a:prstGeom prst="round2DiagRect">
            <a:avLst/>
          </a:prstGeom>
          <a:solidFill>
            <a:srgbClr val="770D29"/>
          </a:solidFill>
          <a:ln>
            <a:solidFill>
              <a:srgbClr val="770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Today</a:t>
            </a:r>
          </a:p>
        </p:txBody>
      </p:sp>
      <p:sp>
        <p:nvSpPr>
          <p:cNvPr id="6" name="Title 1"/>
          <p:cNvSpPr>
            <a:spLocks noGrp="1"/>
          </p:cNvSpPr>
          <p:nvPr>
            <p:ph type="title"/>
          </p:nvPr>
        </p:nvSpPr>
        <p:spPr>
          <a:xfrm>
            <a:off x="696097" y="650792"/>
            <a:ext cx="7696200" cy="1143000"/>
          </a:xfrm>
        </p:spPr>
        <p:txBody>
          <a:bodyPr/>
          <a:lstStyle/>
          <a:p>
            <a:pPr algn="l"/>
            <a:r>
              <a:rPr lang="en-US" dirty="0"/>
              <a:t>Path to DTM	</a:t>
            </a:r>
          </a:p>
        </p:txBody>
      </p:sp>
      <p:sp>
        <p:nvSpPr>
          <p:cNvPr id="12" name="Round Same Side Corner Rectangle 11"/>
          <p:cNvSpPr/>
          <p:nvPr/>
        </p:nvSpPr>
        <p:spPr>
          <a:xfrm flipV="1">
            <a:off x="381000" y="2150067"/>
            <a:ext cx="8381999" cy="3863545"/>
          </a:xfrm>
          <a:prstGeom prst="round2SameRect">
            <a:avLst>
              <a:gd name="adj1" fmla="val 5308"/>
              <a:gd name="adj2" fmla="val 0"/>
            </a:avLst>
          </a:prstGeom>
          <a:no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609444996"/>
              </p:ext>
            </p:extLst>
          </p:nvPr>
        </p:nvGraphicFramePr>
        <p:xfrm>
          <a:off x="395416" y="2149865"/>
          <a:ext cx="4242487" cy="3707228"/>
        </p:xfrm>
        <a:graphic>
          <a:graphicData uri="http://schemas.openxmlformats.org/drawingml/2006/table">
            <a:tbl>
              <a:tblPr firstRow="1" bandRow="1">
                <a:tableStyleId>{9D7B26C5-4107-4FEC-AEDC-1716B250A1EF}</a:tableStyleId>
              </a:tblPr>
              <a:tblGrid>
                <a:gridCol w="4242487">
                  <a:extLst>
                    <a:ext uri="{9D8B030D-6E8A-4147-A177-3AD203B41FA5}">
                      <a16:colId xmlns:a16="http://schemas.microsoft.com/office/drawing/2014/main" val="121261892"/>
                    </a:ext>
                  </a:extLst>
                </a:gridCol>
              </a:tblGrid>
              <a:tr h="529604">
                <a:tc>
                  <a:txBody>
                    <a:bodyPr/>
                    <a:lstStyle/>
                    <a:p>
                      <a:r>
                        <a:rPr lang="en-US" sz="1800" b="0" dirty="0"/>
                        <a:t>Competent Communicator</a:t>
                      </a:r>
                      <a:endParaRPr lang="en-US" b="0" dirty="0"/>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8222777"/>
                  </a:ext>
                </a:extLst>
              </a:tr>
              <a:tr h="52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Advanced Communicator Bronze</a:t>
                      </a:r>
                    </a:p>
                  </a:txBody>
                  <a:tcPr anchor="ctr">
                    <a:lnT w="12700" cmpd="sng">
                      <a:noFill/>
                    </a:lnT>
                  </a:tcPr>
                </a:tc>
                <a:extLst>
                  <a:ext uri="{0D108BD9-81ED-4DB2-BD59-A6C34878D82A}">
                    <a16:rowId xmlns:a16="http://schemas.microsoft.com/office/drawing/2014/main" val="1280727584"/>
                  </a:ext>
                </a:extLst>
              </a:tr>
              <a:tr h="52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Advanced Communicator Silver</a:t>
                      </a:r>
                    </a:p>
                  </a:txBody>
                  <a:tcPr anchor="ctr"/>
                </a:tc>
                <a:extLst>
                  <a:ext uri="{0D108BD9-81ED-4DB2-BD59-A6C34878D82A}">
                    <a16:rowId xmlns:a16="http://schemas.microsoft.com/office/drawing/2014/main" val="370836279"/>
                  </a:ext>
                </a:extLst>
              </a:tr>
              <a:tr h="52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Advanced Communicator Gold</a:t>
                      </a:r>
                    </a:p>
                  </a:txBody>
                  <a:tcPr anchor="ctr"/>
                </a:tc>
                <a:extLst>
                  <a:ext uri="{0D108BD9-81ED-4DB2-BD59-A6C34878D82A}">
                    <a16:rowId xmlns:a16="http://schemas.microsoft.com/office/drawing/2014/main" val="1858899234"/>
                  </a:ext>
                </a:extLst>
              </a:tr>
              <a:tr h="52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Competent Leader</a:t>
                      </a:r>
                    </a:p>
                  </a:txBody>
                  <a:tcPr anchor="ctr"/>
                </a:tc>
                <a:extLst>
                  <a:ext uri="{0D108BD9-81ED-4DB2-BD59-A6C34878D82A}">
                    <a16:rowId xmlns:a16="http://schemas.microsoft.com/office/drawing/2014/main" val="3598620987"/>
                  </a:ext>
                </a:extLst>
              </a:tr>
              <a:tr h="52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Advanced Leader Bronze</a:t>
                      </a:r>
                    </a:p>
                  </a:txBody>
                  <a:tcPr anchor="ctr">
                    <a:lnB>
                      <a:noFill/>
                    </a:lnB>
                  </a:tcPr>
                </a:tc>
                <a:extLst>
                  <a:ext uri="{0D108BD9-81ED-4DB2-BD59-A6C34878D82A}">
                    <a16:rowId xmlns:a16="http://schemas.microsoft.com/office/drawing/2014/main" val="168380281"/>
                  </a:ext>
                </a:extLst>
              </a:tr>
              <a:tr h="52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Advanced Leader Silver</a:t>
                      </a:r>
                    </a:p>
                  </a:txBody>
                  <a:tcPr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578985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18226460"/>
              </p:ext>
            </p:extLst>
          </p:nvPr>
        </p:nvGraphicFramePr>
        <p:xfrm>
          <a:off x="4703805" y="2149864"/>
          <a:ext cx="4073610" cy="3616612"/>
        </p:xfrm>
        <a:graphic>
          <a:graphicData uri="http://schemas.openxmlformats.org/drawingml/2006/table">
            <a:tbl>
              <a:tblPr firstRow="1" bandRow="1">
                <a:tableStyleId>{9D7B26C5-4107-4FEC-AEDC-1716B250A1EF}</a:tableStyleId>
              </a:tblPr>
              <a:tblGrid>
                <a:gridCol w="4073610">
                  <a:extLst>
                    <a:ext uri="{9D8B030D-6E8A-4147-A177-3AD203B41FA5}">
                      <a16:colId xmlns:a16="http://schemas.microsoft.com/office/drawing/2014/main" val="121261892"/>
                    </a:ext>
                  </a:extLst>
                </a:gridCol>
              </a:tblGrid>
              <a:tr h="528632">
                <a:tc>
                  <a:txBody>
                    <a:bodyPr/>
                    <a:lstStyle/>
                    <a:p>
                      <a:r>
                        <a:rPr lang="en-US" sz="1800" b="0" dirty="0"/>
                        <a:t>Completion of two learning paths</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8222777"/>
                  </a:ext>
                </a:extLst>
              </a:tr>
              <a:tr h="528632">
                <a:tc>
                  <a:txBody>
                    <a:bodyPr/>
                    <a:lstStyle/>
                    <a:p>
                      <a:r>
                        <a:rPr lang="en-US" sz="1800" dirty="0"/>
                        <a:t>Serve as club officer for 12 months</a:t>
                      </a:r>
                    </a:p>
                  </a:txBody>
                  <a:tcPr anchor="ctr">
                    <a:lnT w="12700" cmpd="sng">
                      <a:noFill/>
                    </a:lnT>
                  </a:tcPr>
                </a:tc>
                <a:extLst>
                  <a:ext uri="{0D108BD9-81ED-4DB2-BD59-A6C34878D82A}">
                    <a16:rowId xmlns:a16="http://schemas.microsoft.com/office/drawing/2014/main" val="1280727584"/>
                  </a:ext>
                </a:extLst>
              </a:tr>
              <a:tr h="528632">
                <a:tc>
                  <a:txBody>
                    <a:bodyPr/>
                    <a:lstStyle/>
                    <a:p>
                      <a:r>
                        <a:rPr lang="en-US" sz="1800" dirty="0"/>
                        <a:t>Serve as Club Mentor or Club Coach</a:t>
                      </a:r>
                    </a:p>
                  </a:txBody>
                  <a:tcPr anchor="ctr"/>
                </a:tc>
                <a:extLst>
                  <a:ext uri="{0D108BD9-81ED-4DB2-BD59-A6C34878D82A}">
                    <a16:rowId xmlns:a16="http://schemas.microsoft.com/office/drawing/2014/main" val="370836279"/>
                  </a:ext>
                </a:extLst>
              </a:tr>
              <a:tr h="973452">
                <a:tc>
                  <a:txBody>
                    <a:bodyPr/>
                    <a:lstStyle/>
                    <a:p>
                      <a:r>
                        <a:rPr lang="en-US" sz="1800" dirty="0"/>
                        <a:t>Serve as Club Sponsor, conduct </a:t>
                      </a:r>
                      <a:r>
                        <a:rPr lang="en-US" sz="1800" dirty="0" err="1"/>
                        <a:t>Speechcraft</a:t>
                      </a:r>
                      <a:r>
                        <a:rPr lang="en-US" sz="1800" dirty="0"/>
                        <a:t> or Youth Leadership Program</a:t>
                      </a:r>
                    </a:p>
                  </a:txBody>
                  <a:tcPr anchor="ctr"/>
                </a:tc>
                <a:extLst>
                  <a:ext uri="{0D108BD9-81ED-4DB2-BD59-A6C34878D82A}">
                    <a16:rowId xmlns:a16="http://schemas.microsoft.com/office/drawing/2014/main" val="1858899234"/>
                  </a:ext>
                </a:extLst>
              </a:tr>
              <a:tr h="528632">
                <a:tc>
                  <a:txBody>
                    <a:bodyPr/>
                    <a:lstStyle/>
                    <a:p>
                      <a:r>
                        <a:rPr lang="en-US" sz="1800" dirty="0"/>
                        <a:t>Serve as district officer for one year</a:t>
                      </a:r>
                      <a:endParaRPr lang="en-US" sz="1800" i="1" dirty="0"/>
                    </a:p>
                  </a:txBody>
                  <a:tcPr anchor="ctr">
                    <a:lnB>
                      <a:noFill/>
                    </a:lnB>
                  </a:tcPr>
                </a:tc>
                <a:extLst>
                  <a:ext uri="{0D108BD9-81ED-4DB2-BD59-A6C34878D82A}">
                    <a16:rowId xmlns:a16="http://schemas.microsoft.com/office/drawing/2014/main" val="3598620987"/>
                  </a:ext>
                </a:extLst>
              </a:tr>
              <a:tr h="528632">
                <a:tc>
                  <a:txBody>
                    <a:bodyPr/>
                    <a:lstStyle/>
                    <a:p>
                      <a:r>
                        <a:rPr lang="en-US" sz="1800" dirty="0"/>
                        <a:t>Complete capstone DTM project</a:t>
                      </a:r>
                    </a:p>
                  </a:txBody>
                  <a:tcPr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380281"/>
                  </a:ext>
                </a:extLst>
              </a:tr>
            </a:tbl>
          </a:graphicData>
        </a:graphic>
      </p:graphicFrame>
      <p:cxnSp>
        <p:nvCxnSpPr>
          <p:cNvPr id="16" name="Straight Connector 15"/>
          <p:cNvCxnSpPr/>
          <p:nvPr/>
        </p:nvCxnSpPr>
        <p:spPr>
          <a:xfrm>
            <a:off x="4662617" y="2172724"/>
            <a:ext cx="0" cy="3822192"/>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659675" y="1601224"/>
            <a:ext cx="0" cy="4412388"/>
          </a:xfrm>
          <a:prstGeom prst="line">
            <a:avLst/>
          </a:prstGeom>
          <a:ln w="19050">
            <a:solidFill>
              <a:srgbClr val="003D5C"/>
            </a:solidFill>
          </a:ln>
        </p:spPr>
        <p:style>
          <a:lnRef idx="1">
            <a:schemeClr val="accent1"/>
          </a:lnRef>
          <a:fillRef idx="0">
            <a:schemeClr val="accent1"/>
          </a:fillRef>
          <a:effectRef idx="0">
            <a:schemeClr val="accent1"/>
          </a:effectRef>
          <a:fontRef idx="minor">
            <a:schemeClr val="tx1"/>
          </a:fontRef>
        </p:style>
      </p:cxnSp>
      <p:sp>
        <p:nvSpPr>
          <p:cNvPr id="2" name="Round Same Side Corner Rectangle 1"/>
          <p:cNvSpPr/>
          <p:nvPr/>
        </p:nvSpPr>
        <p:spPr>
          <a:xfrm>
            <a:off x="4659675" y="1601224"/>
            <a:ext cx="4103326" cy="548640"/>
          </a:xfrm>
          <a:prstGeom prst="round2SameRect">
            <a:avLst/>
          </a:prstGeom>
          <a:solidFill>
            <a:srgbClr val="003D5C"/>
          </a:solid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With Pathways</a:t>
            </a:r>
          </a:p>
        </p:txBody>
      </p:sp>
      <p:sp>
        <p:nvSpPr>
          <p:cNvPr id="10" name="Rectangle 9"/>
          <p:cNvSpPr/>
          <p:nvPr/>
        </p:nvSpPr>
        <p:spPr>
          <a:xfrm>
            <a:off x="4659002" y="1601225"/>
            <a:ext cx="278130" cy="532160"/>
          </a:xfrm>
          <a:prstGeom prst="rect">
            <a:avLst/>
          </a:prstGeom>
          <a:solidFill>
            <a:srgbClr val="003D5C"/>
          </a:solid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84905"/>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0F41-DDB7-4C95-B356-4C1CE3AE770E}"/>
              </a:ext>
            </a:extLst>
          </p:cNvPr>
          <p:cNvSpPr>
            <a:spLocks noGrp="1"/>
          </p:cNvSpPr>
          <p:nvPr>
            <p:ph type="title"/>
          </p:nvPr>
        </p:nvSpPr>
        <p:spPr/>
        <p:txBody>
          <a:bodyPr/>
          <a:lstStyle/>
          <a:p>
            <a:r>
              <a:rPr lang="en-US" dirty="0"/>
              <a:t>DTM Legacy C&amp;L Requirements</a:t>
            </a:r>
          </a:p>
        </p:txBody>
      </p:sp>
      <p:sp>
        <p:nvSpPr>
          <p:cNvPr id="3" name="Content Placeholder 2">
            <a:extLst>
              <a:ext uri="{FF2B5EF4-FFF2-40B4-BE49-F238E27FC236}">
                <a16:creationId xmlns:a16="http://schemas.microsoft.com/office/drawing/2014/main" id="{543F92BA-C02F-4805-BE4F-1FCE047803BE}"/>
              </a:ext>
            </a:extLst>
          </p:cNvPr>
          <p:cNvSpPr>
            <a:spLocks noGrp="1"/>
          </p:cNvSpPr>
          <p:nvPr>
            <p:ph idx="1"/>
          </p:nvPr>
        </p:nvSpPr>
        <p:spPr/>
        <p:txBody>
          <a:bodyPr/>
          <a:lstStyle/>
          <a:p>
            <a:r>
              <a:rPr lang="en-US" sz="2600" dirty="0"/>
              <a:t>Achieved Advanced Communicator Gold (ACG)</a:t>
            </a:r>
          </a:p>
          <a:p>
            <a:pPr lvl="1">
              <a:lnSpc>
                <a:spcPct val="90000"/>
              </a:lnSpc>
            </a:pPr>
            <a:r>
              <a:rPr lang="en-US" sz="2000" dirty="0"/>
              <a:t>Achieve Advanced Communicator Silver (ACS)</a:t>
            </a:r>
          </a:p>
          <a:p>
            <a:pPr lvl="1">
              <a:lnSpc>
                <a:spcPct val="90000"/>
              </a:lnSpc>
            </a:pPr>
            <a:r>
              <a:rPr lang="en-US" sz="2000" dirty="0"/>
              <a:t>Complete two additional Advanced Communication manuals</a:t>
            </a:r>
          </a:p>
          <a:p>
            <a:pPr lvl="1">
              <a:lnSpc>
                <a:spcPct val="90000"/>
              </a:lnSpc>
            </a:pPr>
            <a:r>
              <a:rPr lang="en-US" sz="2000" dirty="0"/>
              <a:t>Conduct a Success Leadership, Success Communication or Youth Leadership program.</a:t>
            </a:r>
          </a:p>
          <a:p>
            <a:pPr lvl="1">
              <a:lnSpc>
                <a:spcPct val="90000"/>
              </a:lnSpc>
            </a:pPr>
            <a:r>
              <a:rPr lang="en-US" sz="2000" dirty="0"/>
              <a:t>Coach a new member with his/her first three speeches.</a:t>
            </a:r>
          </a:p>
          <a:p>
            <a:r>
              <a:rPr lang="en-US" sz="2600" dirty="0"/>
              <a:t>Achieve Advanced Leader Silver (ALS) </a:t>
            </a:r>
          </a:p>
          <a:p>
            <a:pPr lvl="1">
              <a:lnSpc>
                <a:spcPct val="90000"/>
              </a:lnSpc>
            </a:pPr>
            <a:r>
              <a:rPr lang="en-US" sz="2000" dirty="0"/>
              <a:t>Achieve Advanced Leader Bronze (ALB)</a:t>
            </a:r>
          </a:p>
          <a:p>
            <a:pPr lvl="1">
              <a:lnSpc>
                <a:spcPct val="90000"/>
              </a:lnSpc>
            </a:pPr>
            <a:r>
              <a:rPr lang="en-US" sz="2000" dirty="0"/>
              <a:t>Serve as district officer (July-June requirement)</a:t>
            </a:r>
          </a:p>
          <a:p>
            <a:pPr lvl="2">
              <a:lnSpc>
                <a:spcPct val="90000"/>
              </a:lnSpc>
            </a:pPr>
            <a:r>
              <a:rPr lang="en-US" sz="1700" dirty="0"/>
              <a:t>Mythili Prabhu (IPDD) mythili.toastmasters@gmail.com </a:t>
            </a:r>
          </a:p>
          <a:p>
            <a:pPr lvl="1">
              <a:lnSpc>
                <a:spcPct val="90000"/>
              </a:lnSpc>
            </a:pPr>
            <a:r>
              <a:rPr lang="en-US" sz="2000" dirty="0"/>
              <a:t>Complete the High Performance Leadership program</a:t>
            </a:r>
          </a:p>
          <a:p>
            <a:pPr lvl="1">
              <a:lnSpc>
                <a:spcPct val="90000"/>
              </a:lnSpc>
            </a:pPr>
            <a:r>
              <a:rPr lang="en-US" sz="2000" dirty="0"/>
              <a:t>Serve as Club Sponsor, Club Mentor or Club Coach</a:t>
            </a:r>
          </a:p>
          <a:p>
            <a:pPr lvl="2">
              <a:lnSpc>
                <a:spcPct val="90000"/>
              </a:lnSpc>
            </a:pPr>
            <a:r>
              <a:rPr lang="en-US" sz="1700" dirty="0"/>
              <a:t>Pavan Datla, Club Growth Director  growth@d101tm.org</a:t>
            </a:r>
          </a:p>
          <a:p>
            <a:endParaRPr lang="en-US" dirty="0"/>
          </a:p>
        </p:txBody>
      </p:sp>
    </p:spTree>
    <p:extLst>
      <p:ext uri="{BB962C8B-B14F-4D97-AF65-F5344CB8AC3E}">
        <p14:creationId xmlns:p14="http://schemas.microsoft.com/office/powerpoint/2010/main" val="7835161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370702" y="1601224"/>
            <a:ext cx="4308390" cy="548640"/>
          </a:xfrm>
          <a:prstGeom prst="round2DiagRect">
            <a:avLst/>
          </a:prstGeom>
          <a:solidFill>
            <a:srgbClr val="770D29"/>
          </a:solidFill>
          <a:ln>
            <a:solidFill>
              <a:srgbClr val="770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Legacy C&amp;L Program</a:t>
            </a:r>
          </a:p>
        </p:txBody>
      </p:sp>
      <p:cxnSp>
        <p:nvCxnSpPr>
          <p:cNvPr id="11" name="Straight Connector 10"/>
          <p:cNvCxnSpPr/>
          <p:nvPr/>
        </p:nvCxnSpPr>
        <p:spPr>
          <a:xfrm>
            <a:off x="4659675" y="1601224"/>
            <a:ext cx="0" cy="3840479"/>
          </a:xfrm>
          <a:prstGeom prst="line">
            <a:avLst/>
          </a:prstGeom>
          <a:ln w="19050">
            <a:solidFill>
              <a:srgbClr val="003D5C"/>
            </a:solidFill>
          </a:ln>
        </p:spPr>
        <p:style>
          <a:lnRef idx="1">
            <a:schemeClr val="accent1"/>
          </a:lnRef>
          <a:fillRef idx="0">
            <a:schemeClr val="accent1"/>
          </a:fillRef>
          <a:effectRef idx="0">
            <a:schemeClr val="accent1"/>
          </a:effectRef>
          <a:fontRef idx="minor">
            <a:schemeClr val="tx1"/>
          </a:fontRef>
        </p:style>
      </p:cxnSp>
      <p:sp>
        <p:nvSpPr>
          <p:cNvPr id="13" name="Round Same Side Corner Rectangle 12"/>
          <p:cNvSpPr/>
          <p:nvPr/>
        </p:nvSpPr>
        <p:spPr>
          <a:xfrm>
            <a:off x="4659675" y="1601224"/>
            <a:ext cx="4103326" cy="548640"/>
          </a:xfrm>
          <a:prstGeom prst="round2SameRect">
            <a:avLst/>
          </a:prstGeom>
          <a:solidFill>
            <a:srgbClr val="003D5C"/>
          </a:solid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With Pathways</a:t>
            </a:r>
          </a:p>
        </p:txBody>
      </p:sp>
      <p:sp>
        <p:nvSpPr>
          <p:cNvPr id="14" name="Rectangle 13"/>
          <p:cNvSpPr/>
          <p:nvPr/>
        </p:nvSpPr>
        <p:spPr>
          <a:xfrm>
            <a:off x="4659002" y="1601225"/>
            <a:ext cx="278130" cy="532160"/>
          </a:xfrm>
          <a:prstGeom prst="rect">
            <a:avLst/>
          </a:prstGeom>
          <a:solidFill>
            <a:srgbClr val="003D5C"/>
          </a:solid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96096" y="667265"/>
            <a:ext cx="7696200" cy="1143000"/>
          </a:xfrm>
        </p:spPr>
        <p:txBody>
          <a:bodyPr/>
          <a:lstStyle/>
          <a:p>
            <a:pPr algn="l"/>
            <a:r>
              <a:rPr lang="en-US" dirty="0"/>
              <a:t>DCP Education Goals</a:t>
            </a:r>
          </a:p>
        </p:txBody>
      </p:sp>
      <p:sp>
        <p:nvSpPr>
          <p:cNvPr id="12" name="Round Same Side Corner Rectangle 11"/>
          <p:cNvSpPr/>
          <p:nvPr/>
        </p:nvSpPr>
        <p:spPr>
          <a:xfrm flipV="1">
            <a:off x="381000" y="2150066"/>
            <a:ext cx="8381999" cy="3291637"/>
          </a:xfrm>
          <a:prstGeom prst="round2SameRect">
            <a:avLst>
              <a:gd name="adj1" fmla="val 5308"/>
              <a:gd name="adj2" fmla="val 0"/>
            </a:avLst>
          </a:prstGeom>
          <a:noFill/>
          <a:ln>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2516490705"/>
              </p:ext>
            </p:extLst>
          </p:nvPr>
        </p:nvGraphicFramePr>
        <p:xfrm>
          <a:off x="395412" y="2149865"/>
          <a:ext cx="8367586" cy="3180008"/>
        </p:xfrm>
        <a:graphic>
          <a:graphicData uri="http://schemas.openxmlformats.org/drawingml/2006/table">
            <a:tbl>
              <a:tblPr firstRow="1" bandRow="1">
                <a:tableStyleId>{9D7B26C5-4107-4FEC-AEDC-1716B250A1EF}</a:tableStyleId>
              </a:tblPr>
              <a:tblGrid>
                <a:gridCol w="4316631">
                  <a:extLst>
                    <a:ext uri="{9D8B030D-6E8A-4147-A177-3AD203B41FA5}">
                      <a16:colId xmlns:a16="http://schemas.microsoft.com/office/drawing/2014/main" val="121261892"/>
                    </a:ext>
                  </a:extLst>
                </a:gridCol>
                <a:gridCol w="4050955">
                  <a:extLst>
                    <a:ext uri="{9D8B030D-6E8A-4147-A177-3AD203B41FA5}">
                      <a16:colId xmlns:a16="http://schemas.microsoft.com/office/drawing/2014/main" val="3276376985"/>
                    </a:ext>
                  </a:extLst>
                </a:gridCol>
              </a:tblGrid>
              <a:tr h="529604">
                <a:tc>
                  <a:txBody>
                    <a:bodyPr/>
                    <a:lstStyle/>
                    <a:p>
                      <a:r>
                        <a:rPr lang="en-US" sz="1800" b="0" i="0" kern="1200" dirty="0">
                          <a:solidFill>
                            <a:schemeClr val="tx1"/>
                          </a:solidFill>
                          <a:effectLst/>
                          <a:latin typeface="+mn-lt"/>
                          <a:ea typeface="+mn-ea"/>
                          <a:cs typeface="+mn-cs"/>
                        </a:rPr>
                        <a:t> Two CC awards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800" b="0" i="0" kern="1200" dirty="0">
                          <a:solidFill>
                            <a:schemeClr val="tx1"/>
                          </a:solidFill>
                          <a:effectLst/>
                          <a:latin typeface="+mn-lt"/>
                          <a:ea typeface="+mn-ea"/>
                          <a:cs typeface="+mn-cs"/>
                        </a:rPr>
                        <a:t>Four Level 1's </a:t>
                      </a:r>
                    </a:p>
                  </a:txBody>
                  <a:tcPr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8222777"/>
                  </a:ext>
                </a:extLst>
              </a:tr>
              <a:tr h="529604">
                <a:tc>
                  <a:txBody>
                    <a:bodyPr/>
                    <a:lstStyle/>
                    <a:p>
                      <a:r>
                        <a:rPr lang="en-US" sz="1800" b="0" i="0" kern="1200" dirty="0">
                          <a:solidFill>
                            <a:schemeClr val="tx1"/>
                          </a:solidFill>
                          <a:effectLst/>
                          <a:latin typeface="+mn-lt"/>
                          <a:ea typeface="+mn-ea"/>
                          <a:cs typeface="+mn-cs"/>
                        </a:rPr>
                        <a:t> Two mores CCs</a:t>
                      </a:r>
                    </a:p>
                  </a:txBody>
                  <a:tcPr anchor="ctr">
                    <a:lnT w="12700" cmpd="sng">
                      <a:noFill/>
                    </a:lnT>
                  </a:tcPr>
                </a:tc>
                <a:tc>
                  <a:txBody>
                    <a:bodyPr/>
                    <a:lstStyle/>
                    <a:p>
                      <a:r>
                        <a:rPr lang="en-US" sz="1800" b="0" i="0" kern="1200" dirty="0">
                          <a:solidFill>
                            <a:schemeClr val="tx1"/>
                          </a:solidFill>
                          <a:effectLst/>
                          <a:latin typeface="+mn-lt"/>
                          <a:ea typeface="+mn-ea"/>
                          <a:cs typeface="+mn-cs"/>
                        </a:rPr>
                        <a:t>Two Level 2's</a:t>
                      </a:r>
                    </a:p>
                  </a:txBody>
                  <a:tcPr anchor="ctr">
                    <a:lnT w="12700" cmpd="sng">
                      <a:noFill/>
                    </a:lnT>
                  </a:tcPr>
                </a:tc>
                <a:extLst>
                  <a:ext uri="{0D108BD9-81ED-4DB2-BD59-A6C34878D82A}">
                    <a16:rowId xmlns:a16="http://schemas.microsoft.com/office/drawing/2014/main" val="1280727584"/>
                  </a:ext>
                </a:extLst>
              </a:tr>
              <a:tr h="529604">
                <a:tc>
                  <a:txBody>
                    <a:bodyPr/>
                    <a:lstStyle/>
                    <a:p>
                      <a:r>
                        <a:rPr lang="en-US" sz="1800" b="0" i="0" kern="1200" dirty="0">
                          <a:solidFill>
                            <a:schemeClr val="tx1"/>
                          </a:solidFill>
                          <a:effectLst/>
                          <a:latin typeface="+mn-lt"/>
                          <a:ea typeface="+mn-ea"/>
                          <a:cs typeface="+mn-cs"/>
                        </a:rPr>
                        <a:t> One ACB, ACS, or ACG award</a:t>
                      </a:r>
                    </a:p>
                  </a:txBody>
                  <a:tcPr anchor="ctr"/>
                </a:tc>
                <a:tc>
                  <a:txBody>
                    <a:bodyPr/>
                    <a:lstStyle/>
                    <a:p>
                      <a:r>
                        <a:rPr lang="en-US" sz="1800" b="0" i="0" kern="1200" dirty="0">
                          <a:solidFill>
                            <a:schemeClr val="tx1"/>
                          </a:solidFill>
                          <a:effectLst/>
                          <a:latin typeface="+mn-lt"/>
                          <a:ea typeface="+mn-ea"/>
                          <a:cs typeface="+mn-cs"/>
                        </a:rPr>
                        <a:t>Two More Level 2's</a:t>
                      </a:r>
                    </a:p>
                  </a:txBody>
                  <a:tcPr anchor="ctr"/>
                </a:tc>
                <a:extLst>
                  <a:ext uri="{0D108BD9-81ED-4DB2-BD59-A6C34878D82A}">
                    <a16:rowId xmlns:a16="http://schemas.microsoft.com/office/drawing/2014/main" val="370836279"/>
                  </a:ext>
                </a:extLst>
              </a:tr>
              <a:tr h="529604">
                <a:tc>
                  <a:txBody>
                    <a:bodyPr/>
                    <a:lstStyle/>
                    <a:p>
                      <a:r>
                        <a:rPr lang="en-US" sz="1800" b="0" i="0" kern="1200" dirty="0">
                          <a:solidFill>
                            <a:schemeClr val="tx1"/>
                          </a:solidFill>
                          <a:effectLst/>
                          <a:latin typeface="+mn-lt"/>
                          <a:ea typeface="+mn-ea"/>
                          <a:cs typeface="+mn-cs"/>
                        </a:rPr>
                        <a:t> One more ACB, ACS, or ACG award</a:t>
                      </a:r>
                    </a:p>
                  </a:txBody>
                  <a:tcPr anchor="ctr"/>
                </a:tc>
                <a:tc>
                  <a:txBody>
                    <a:bodyPr/>
                    <a:lstStyle/>
                    <a:p>
                      <a:r>
                        <a:rPr lang="en-US" sz="1800" b="0" i="0" kern="1200" dirty="0">
                          <a:solidFill>
                            <a:schemeClr val="tx1"/>
                          </a:solidFill>
                          <a:effectLst/>
                          <a:latin typeface="+mn-lt"/>
                          <a:ea typeface="+mn-ea"/>
                          <a:cs typeface="+mn-cs"/>
                        </a:rPr>
                        <a:t>Two Level 3's</a:t>
                      </a:r>
                    </a:p>
                  </a:txBody>
                  <a:tcPr anchor="ctr"/>
                </a:tc>
                <a:extLst>
                  <a:ext uri="{0D108BD9-81ED-4DB2-BD59-A6C34878D82A}">
                    <a16:rowId xmlns:a16="http://schemas.microsoft.com/office/drawing/2014/main" val="1858899234"/>
                  </a:ext>
                </a:extLst>
              </a:tr>
              <a:tr h="529604">
                <a:tc>
                  <a:txBody>
                    <a:bodyPr/>
                    <a:lstStyle/>
                    <a:p>
                      <a:r>
                        <a:rPr lang="en-US" sz="1800" b="0" i="0" kern="1200" dirty="0">
                          <a:solidFill>
                            <a:schemeClr val="tx1"/>
                          </a:solidFill>
                          <a:effectLst/>
                          <a:latin typeface="+mn-lt"/>
                          <a:ea typeface="+mn-ea"/>
                          <a:cs typeface="+mn-cs"/>
                        </a:rPr>
                        <a:t> One CL, ALB, or ALS award</a:t>
                      </a:r>
                    </a:p>
                  </a:txBody>
                  <a:tcPr anchor="ctr"/>
                </a:tc>
                <a:tc>
                  <a:txBody>
                    <a:bodyPr/>
                    <a:lstStyle/>
                    <a:p>
                      <a:r>
                        <a:rPr lang="en-US" sz="1800" b="0" i="0" kern="1200" dirty="0">
                          <a:solidFill>
                            <a:schemeClr val="tx1"/>
                          </a:solidFill>
                          <a:effectLst/>
                          <a:latin typeface="+mn-lt"/>
                          <a:ea typeface="+mn-ea"/>
                          <a:cs typeface="+mn-cs"/>
                        </a:rPr>
                        <a:t>One Level 4</a:t>
                      </a:r>
                    </a:p>
                  </a:txBody>
                  <a:tcPr anchor="ctr"/>
                </a:tc>
                <a:extLst>
                  <a:ext uri="{0D108BD9-81ED-4DB2-BD59-A6C34878D82A}">
                    <a16:rowId xmlns:a16="http://schemas.microsoft.com/office/drawing/2014/main" val="3598620987"/>
                  </a:ext>
                </a:extLst>
              </a:tr>
              <a:tr h="531988">
                <a:tc>
                  <a:txBody>
                    <a:bodyPr/>
                    <a:lstStyle/>
                    <a:p>
                      <a:r>
                        <a:rPr lang="en-US" sz="1800" b="0" i="0" kern="1200" dirty="0">
                          <a:solidFill>
                            <a:schemeClr val="tx1"/>
                          </a:solidFill>
                          <a:effectLst/>
                          <a:latin typeface="+mn-lt"/>
                          <a:ea typeface="+mn-ea"/>
                          <a:cs typeface="+mn-cs"/>
                        </a:rPr>
                        <a:t> One more CL, ALB, or ALS award</a:t>
                      </a:r>
                      <a:endParaRPr lang="en-US" dirty="0"/>
                    </a:p>
                  </a:txBody>
                  <a:tcPr anchor="ctr">
                    <a:lnB>
                      <a:noFill/>
                    </a:lnB>
                  </a:tcPr>
                </a:tc>
                <a:tc>
                  <a:txBody>
                    <a:bodyPr/>
                    <a:lstStyle/>
                    <a:p>
                      <a:r>
                        <a:rPr lang="en-US" sz="1800" b="0" i="0" kern="1200" dirty="0">
                          <a:solidFill>
                            <a:schemeClr val="tx1"/>
                          </a:solidFill>
                          <a:effectLst/>
                          <a:latin typeface="+mn-lt"/>
                          <a:ea typeface="+mn-ea"/>
                          <a:cs typeface="+mn-cs"/>
                        </a:rPr>
                        <a:t>One Level 5</a:t>
                      </a:r>
                      <a:endParaRPr lang="en-US" dirty="0"/>
                    </a:p>
                  </a:txBody>
                  <a:tcPr anchor="ctr">
                    <a:lnB>
                      <a:noFill/>
                    </a:lnB>
                  </a:tcPr>
                </a:tc>
                <a:extLst>
                  <a:ext uri="{0D108BD9-81ED-4DB2-BD59-A6C34878D82A}">
                    <a16:rowId xmlns:a16="http://schemas.microsoft.com/office/drawing/2014/main" val="168380281"/>
                  </a:ext>
                </a:extLst>
              </a:tr>
            </a:tbl>
          </a:graphicData>
        </a:graphic>
      </p:graphicFrame>
      <p:sp>
        <p:nvSpPr>
          <p:cNvPr id="3" name="TextBox 2"/>
          <p:cNvSpPr txBox="1"/>
          <p:nvPr/>
        </p:nvSpPr>
        <p:spPr>
          <a:xfrm>
            <a:off x="2817343" y="5634670"/>
            <a:ext cx="3719993" cy="646331"/>
          </a:xfrm>
          <a:prstGeom prst="rect">
            <a:avLst/>
          </a:prstGeom>
          <a:noFill/>
        </p:spPr>
        <p:txBody>
          <a:bodyPr wrap="none" rtlCol="0">
            <a:spAutoFit/>
          </a:bodyPr>
          <a:lstStyle/>
          <a:p>
            <a:pPr algn="ctr"/>
            <a:r>
              <a:rPr lang="en-US" b="1" dirty="0"/>
              <a:t>Transition DCP Education Goals</a:t>
            </a:r>
          </a:p>
          <a:p>
            <a:pPr algn="ctr"/>
            <a:r>
              <a:rPr lang="en-US" dirty="0"/>
              <a:t>Select 6 of the above 12 goals</a:t>
            </a:r>
          </a:p>
        </p:txBody>
      </p:sp>
      <p:cxnSp>
        <p:nvCxnSpPr>
          <p:cNvPr id="16" name="Straight Connector 15"/>
          <p:cNvCxnSpPr/>
          <p:nvPr/>
        </p:nvCxnSpPr>
        <p:spPr>
          <a:xfrm>
            <a:off x="4662617" y="2172724"/>
            <a:ext cx="0" cy="3208901"/>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59675" y="1601224"/>
            <a:ext cx="0" cy="3840479"/>
          </a:xfrm>
          <a:prstGeom prst="line">
            <a:avLst/>
          </a:prstGeom>
          <a:ln w="19050">
            <a:solidFill>
              <a:srgbClr val="003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144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a:t>Base Camp Manager Role</a:t>
            </a:r>
            <a:endParaRPr lang="en-US" sz="3200" dirty="0"/>
          </a:p>
        </p:txBody>
      </p:sp>
    </p:spTree>
    <p:extLst>
      <p:ext uri="{BB962C8B-B14F-4D97-AF65-F5344CB8AC3E}">
        <p14:creationId xmlns:p14="http://schemas.microsoft.com/office/powerpoint/2010/main" val="864240558"/>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F61D92-2C58-41D4-84B8-787BEE741135}"/>
              </a:ext>
            </a:extLst>
          </p:cNvPr>
          <p:cNvSpPr>
            <a:spLocks noGrp="1"/>
          </p:cNvSpPr>
          <p:nvPr>
            <p:ph type="title"/>
          </p:nvPr>
        </p:nvSpPr>
        <p:spPr/>
        <p:txBody>
          <a:bodyPr/>
          <a:lstStyle/>
          <a:p>
            <a:r>
              <a:rPr lang="en-US" dirty="0"/>
              <a:t>Central Responsibilities</a:t>
            </a:r>
          </a:p>
        </p:txBody>
      </p:sp>
      <p:sp>
        <p:nvSpPr>
          <p:cNvPr id="5" name="Content Placeholder 4">
            <a:extLst>
              <a:ext uri="{FF2B5EF4-FFF2-40B4-BE49-F238E27FC236}">
                <a16:creationId xmlns:a16="http://schemas.microsoft.com/office/drawing/2014/main" id="{C8DF7983-5E06-469F-9483-C741F442DFF5}"/>
              </a:ext>
            </a:extLst>
          </p:cNvPr>
          <p:cNvSpPr>
            <a:spLocks noGrp="1"/>
          </p:cNvSpPr>
          <p:nvPr>
            <p:ph idx="1"/>
          </p:nvPr>
        </p:nvSpPr>
        <p:spPr/>
        <p:txBody>
          <a:bodyPr/>
          <a:lstStyle/>
          <a:p>
            <a:r>
              <a:rPr lang="en-US" dirty="0"/>
              <a:t>Verifying level completion</a:t>
            </a:r>
          </a:p>
          <a:p>
            <a:r>
              <a:rPr lang="en-US" dirty="0"/>
              <a:t>Tracking member progress</a:t>
            </a:r>
          </a:p>
          <a:p>
            <a:r>
              <a:rPr lang="en-US" dirty="0"/>
              <a:t>Verifying project completion for members using printed materials</a:t>
            </a:r>
          </a:p>
          <a:p>
            <a:r>
              <a:rPr lang="en-US" dirty="0"/>
              <a:t>Approving speeches outside the club</a:t>
            </a:r>
          </a:p>
          <a:p>
            <a:endParaRPr lang="en-US" dirty="0"/>
          </a:p>
        </p:txBody>
      </p:sp>
    </p:spTree>
    <p:extLst>
      <p:ext uri="{BB962C8B-B14F-4D97-AF65-F5344CB8AC3E}">
        <p14:creationId xmlns:p14="http://schemas.microsoft.com/office/powerpoint/2010/main" val="296471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E3B8-6F42-4EDE-9C86-C55B16DBE16C}"/>
              </a:ext>
            </a:extLst>
          </p:cNvPr>
          <p:cNvSpPr>
            <a:spLocks noGrp="1"/>
          </p:cNvSpPr>
          <p:nvPr>
            <p:ph type="title"/>
          </p:nvPr>
        </p:nvSpPr>
        <p:spPr>
          <a:xfrm>
            <a:off x="838200" y="822960"/>
            <a:ext cx="7696200" cy="1143000"/>
          </a:xfrm>
        </p:spPr>
        <p:txBody>
          <a:bodyPr/>
          <a:lstStyle/>
          <a:p>
            <a:r>
              <a:rPr lang="en-US" dirty="0"/>
              <a:t>Verifying Level Completion</a:t>
            </a:r>
          </a:p>
        </p:txBody>
      </p:sp>
      <p:pic>
        <p:nvPicPr>
          <p:cNvPr id="5" name="Picture 4">
            <a:extLst>
              <a:ext uri="{FF2B5EF4-FFF2-40B4-BE49-F238E27FC236}">
                <a16:creationId xmlns:a16="http://schemas.microsoft.com/office/drawing/2014/main" id="{4A735D68-7F29-42C2-9790-3FBD823CDF93}"/>
              </a:ext>
            </a:extLst>
          </p:cNvPr>
          <p:cNvPicPr>
            <a:picLocks noChangeAspect="1"/>
          </p:cNvPicPr>
          <p:nvPr/>
        </p:nvPicPr>
        <p:blipFill rotWithShape="1">
          <a:blip r:embed="rId3">
            <a:extLst>
              <a:ext uri="{28A0092B-C50C-407E-A947-70E740481C1C}">
                <a14:useLocalDpi xmlns:a14="http://schemas.microsoft.com/office/drawing/2010/main" val="0"/>
              </a:ext>
            </a:extLst>
          </a:blip>
          <a:srcRect b="10803"/>
          <a:stretch/>
        </p:blipFill>
        <p:spPr bwMode="auto">
          <a:xfrm>
            <a:off x="492542" y="1733614"/>
            <a:ext cx="8208806" cy="1371600"/>
          </a:xfrm>
          <a:prstGeom prst="rect">
            <a:avLst/>
          </a:prstGeom>
          <a:noFill/>
        </p:spPr>
      </p:pic>
      <p:pic>
        <p:nvPicPr>
          <p:cNvPr id="7" name="Picture 6">
            <a:extLst>
              <a:ext uri="{FF2B5EF4-FFF2-40B4-BE49-F238E27FC236}">
                <a16:creationId xmlns:a16="http://schemas.microsoft.com/office/drawing/2014/main" id="{587DC12C-DD7E-4A29-8BC7-D62051597122}"/>
              </a:ext>
            </a:extLst>
          </p:cNvPr>
          <p:cNvPicPr>
            <a:picLocks noChangeAspect="1"/>
          </p:cNvPicPr>
          <p:nvPr/>
        </p:nvPicPr>
        <p:blipFill rotWithShape="1">
          <a:blip r:embed="rId4"/>
          <a:srcRect l="34550" t="26587" r="36422" b="11655"/>
          <a:stretch/>
        </p:blipFill>
        <p:spPr>
          <a:xfrm>
            <a:off x="2725643" y="3729053"/>
            <a:ext cx="1800091" cy="2743200"/>
          </a:xfrm>
          <a:prstGeom prst="rect">
            <a:avLst/>
          </a:prstGeom>
          <a:ln>
            <a:solidFill>
              <a:schemeClr val="bg1">
                <a:lumMod val="50000"/>
              </a:schemeClr>
            </a:solidFill>
          </a:ln>
        </p:spPr>
      </p:pic>
      <p:sp>
        <p:nvSpPr>
          <p:cNvPr id="9" name="TextBox 8">
            <a:extLst>
              <a:ext uri="{FF2B5EF4-FFF2-40B4-BE49-F238E27FC236}">
                <a16:creationId xmlns:a16="http://schemas.microsoft.com/office/drawing/2014/main" id="{FF2B0214-9ABC-48A3-8112-CF71425ACB8A}"/>
              </a:ext>
            </a:extLst>
          </p:cNvPr>
          <p:cNvSpPr txBox="1"/>
          <p:nvPr/>
        </p:nvSpPr>
        <p:spPr>
          <a:xfrm>
            <a:off x="2843939" y="3359251"/>
            <a:ext cx="1595309" cy="369332"/>
          </a:xfrm>
          <a:prstGeom prst="rect">
            <a:avLst/>
          </a:prstGeom>
          <a:noFill/>
        </p:spPr>
        <p:txBody>
          <a:bodyPr wrap="none" rtlCol="0">
            <a:spAutoFit/>
          </a:bodyPr>
          <a:lstStyle/>
          <a:p>
            <a:pPr algn="ctr"/>
            <a:r>
              <a:rPr lang="en-US" dirty="0"/>
              <a:t>Non-Manager</a:t>
            </a:r>
          </a:p>
        </p:txBody>
      </p:sp>
      <p:sp>
        <p:nvSpPr>
          <p:cNvPr id="10" name="Rectangle: Rounded Corners 9">
            <a:extLst>
              <a:ext uri="{FF2B5EF4-FFF2-40B4-BE49-F238E27FC236}">
                <a16:creationId xmlns:a16="http://schemas.microsoft.com/office/drawing/2014/main" id="{FCCF1BB8-1623-4BD1-8508-B42E5794AEE0}"/>
              </a:ext>
            </a:extLst>
          </p:cNvPr>
          <p:cNvSpPr/>
          <p:nvPr/>
        </p:nvSpPr>
        <p:spPr>
          <a:xfrm>
            <a:off x="2174229" y="2927048"/>
            <a:ext cx="1645920" cy="14833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CEF63A-0087-451D-B0D4-F1F7DA194FF5}"/>
              </a:ext>
            </a:extLst>
          </p:cNvPr>
          <p:cNvGrpSpPr/>
          <p:nvPr/>
        </p:nvGrpSpPr>
        <p:grpSpPr>
          <a:xfrm>
            <a:off x="492542" y="3729051"/>
            <a:ext cx="2093918" cy="2743200"/>
            <a:chOff x="492542" y="3729051"/>
            <a:chExt cx="2093918" cy="2743200"/>
          </a:xfrm>
        </p:grpSpPr>
        <p:pic>
          <p:nvPicPr>
            <p:cNvPr id="4" name="Picture 3">
              <a:extLst>
                <a:ext uri="{FF2B5EF4-FFF2-40B4-BE49-F238E27FC236}">
                  <a16:creationId xmlns:a16="http://schemas.microsoft.com/office/drawing/2014/main" id="{F332B76A-8816-406A-B004-1E98A2ACF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92542" y="3729051"/>
              <a:ext cx="2093918" cy="2743200"/>
            </a:xfrm>
            <a:prstGeom prst="rect">
              <a:avLst/>
            </a:prstGeom>
            <a:noFill/>
            <a:ln>
              <a:noFill/>
            </a:ln>
          </p:spPr>
        </p:pic>
        <p:sp>
          <p:nvSpPr>
            <p:cNvPr id="11" name="Rectangle: Rounded Corners 10">
              <a:extLst>
                <a:ext uri="{FF2B5EF4-FFF2-40B4-BE49-F238E27FC236}">
                  <a16:creationId xmlns:a16="http://schemas.microsoft.com/office/drawing/2014/main" id="{1FD745C5-272D-48EC-A536-900A62093B56}"/>
                </a:ext>
              </a:extLst>
            </p:cNvPr>
            <p:cNvSpPr/>
            <p:nvPr/>
          </p:nvSpPr>
          <p:spPr>
            <a:xfrm>
              <a:off x="591387" y="6097588"/>
              <a:ext cx="1881937" cy="295654"/>
            </a:xfrm>
            <a:prstGeom prst="roundRect">
              <a:avLst>
                <a:gd name="adj" fmla="val 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9CB5542-2DF3-4C3E-8460-48477BF0694C}"/>
              </a:ext>
            </a:extLst>
          </p:cNvPr>
          <p:cNvGrpSpPr/>
          <p:nvPr/>
        </p:nvGrpSpPr>
        <p:grpSpPr>
          <a:xfrm>
            <a:off x="4664917" y="3729433"/>
            <a:ext cx="4108808" cy="2743200"/>
            <a:chOff x="4664917" y="3729433"/>
            <a:chExt cx="4108808" cy="2743200"/>
          </a:xfrm>
        </p:grpSpPr>
        <p:pic>
          <p:nvPicPr>
            <p:cNvPr id="6" name="Picture 5">
              <a:extLst>
                <a:ext uri="{FF2B5EF4-FFF2-40B4-BE49-F238E27FC236}">
                  <a16:creationId xmlns:a16="http://schemas.microsoft.com/office/drawing/2014/main" id="{0CFF0308-8DE3-4F7E-A5DF-57A817E2A2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871" t="24959"/>
            <a:stretch/>
          </p:blipFill>
          <p:spPr bwMode="auto">
            <a:xfrm>
              <a:off x="4664917" y="3729433"/>
              <a:ext cx="4108808" cy="2743200"/>
            </a:xfrm>
            <a:prstGeom prst="rect">
              <a:avLst/>
            </a:prstGeom>
            <a:noFill/>
            <a:ln>
              <a:solidFill>
                <a:schemeClr val="bg1">
                  <a:lumMod val="50000"/>
                </a:schemeClr>
              </a:solidFill>
            </a:ln>
          </p:spPr>
        </p:pic>
        <p:sp>
          <p:nvSpPr>
            <p:cNvPr id="12" name="Rectangle: Rounded Corners 11">
              <a:extLst>
                <a:ext uri="{FF2B5EF4-FFF2-40B4-BE49-F238E27FC236}">
                  <a16:creationId xmlns:a16="http://schemas.microsoft.com/office/drawing/2014/main" id="{FF610B4B-EA62-4D66-A1CE-73DE78DC68EC}"/>
                </a:ext>
              </a:extLst>
            </p:cNvPr>
            <p:cNvSpPr/>
            <p:nvPr/>
          </p:nvSpPr>
          <p:spPr>
            <a:xfrm>
              <a:off x="4872037" y="5127625"/>
              <a:ext cx="874713" cy="989014"/>
            </a:xfrm>
            <a:prstGeom prst="roundRect">
              <a:avLst>
                <a:gd name="adj" fmla="val 416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08059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E3B8-6F42-4EDE-9C86-C55B16DBE16C}"/>
              </a:ext>
            </a:extLst>
          </p:cNvPr>
          <p:cNvSpPr>
            <a:spLocks noGrp="1"/>
          </p:cNvSpPr>
          <p:nvPr>
            <p:ph type="title"/>
          </p:nvPr>
        </p:nvSpPr>
        <p:spPr>
          <a:xfrm>
            <a:off x="838200" y="822960"/>
            <a:ext cx="7696200" cy="1143000"/>
          </a:xfrm>
        </p:spPr>
        <p:txBody>
          <a:bodyPr/>
          <a:lstStyle/>
          <a:p>
            <a:r>
              <a:rPr lang="en-US" dirty="0"/>
              <a:t>Verifying Level Completion (cont.)</a:t>
            </a:r>
          </a:p>
        </p:txBody>
      </p:sp>
      <p:pic>
        <p:nvPicPr>
          <p:cNvPr id="8" name="Picture 7">
            <a:extLst>
              <a:ext uri="{FF2B5EF4-FFF2-40B4-BE49-F238E27FC236}">
                <a16:creationId xmlns:a16="http://schemas.microsoft.com/office/drawing/2014/main" id="{D8A7DAB1-A74E-49BB-B71E-9986339A0338}"/>
              </a:ext>
            </a:extLst>
          </p:cNvPr>
          <p:cNvPicPr/>
          <p:nvPr/>
        </p:nvPicPr>
        <p:blipFill rotWithShape="1">
          <a:blip r:embed="rId3" cstate="email">
            <a:extLst>
              <a:ext uri="{28A0092B-C50C-407E-A947-70E740481C1C}">
                <a14:useLocalDpi xmlns:a14="http://schemas.microsoft.com/office/drawing/2010/main" val="0"/>
              </a:ext>
            </a:extLst>
          </a:blip>
          <a:srcRect t="30298" b="11599"/>
          <a:stretch/>
        </p:blipFill>
        <p:spPr>
          <a:xfrm>
            <a:off x="510153" y="1759056"/>
            <a:ext cx="8138160" cy="2022529"/>
          </a:xfrm>
          <a:prstGeom prst="rect">
            <a:avLst/>
          </a:prstGeom>
        </p:spPr>
      </p:pic>
      <p:sp>
        <p:nvSpPr>
          <p:cNvPr id="9" name="Rectangle: Rounded Corners 8">
            <a:extLst>
              <a:ext uri="{FF2B5EF4-FFF2-40B4-BE49-F238E27FC236}">
                <a16:creationId xmlns:a16="http://schemas.microsoft.com/office/drawing/2014/main" id="{28BF1F25-E2B5-436A-A1FA-5D9355F4EED1}"/>
              </a:ext>
            </a:extLst>
          </p:cNvPr>
          <p:cNvSpPr/>
          <p:nvPr/>
        </p:nvSpPr>
        <p:spPr>
          <a:xfrm>
            <a:off x="7913688" y="3249614"/>
            <a:ext cx="150058" cy="139700"/>
          </a:xfrm>
          <a:prstGeom prst="roundRect">
            <a:avLst>
              <a:gd name="adj" fmla="val 416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2824E36-D058-4D7F-A967-15400B1EB0D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32206" b="31869"/>
          <a:stretch/>
        </p:blipFill>
        <p:spPr>
          <a:xfrm>
            <a:off x="510153" y="3990813"/>
            <a:ext cx="8138160" cy="1722900"/>
          </a:xfrm>
          <a:prstGeom prst="rect">
            <a:avLst/>
          </a:prstGeom>
          <a:ln>
            <a:solidFill>
              <a:schemeClr val="bg1">
                <a:lumMod val="50000"/>
              </a:schemeClr>
            </a:solidFill>
          </a:ln>
        </p:spPr>
      </p:pic>
      <p:sp>
        <p:nvSpPr>
          <p:cNvPr id="11" name="Rectangle: Rounded Corners 10">
            <a:extLst>
              <a:ext uri="{FF2B5EF4-FFF2-40B4-BE49-F238E27FC236}">
                <a16:creationId xmlns:a16="http://schemas.microsoft.com/office/drawing/2014/main" id="{2438C33A-9009-4933-BEF9-69ADFB3C9AFB}"/>
              </a:ext>
            </a:extLst>
          </p:cNvPr>
          <p:cNvSpPr/>
          <p:nvPr/>
        </p:nvSpPr>
        <p:spPr>
          <a:xfrm>
            <a:off x="966245" y="5499099"/>
            <a:ext cx="457200" cy="185737"/>
          </a:xfrm>
          <a:prstGeom prst="roundRect">
            <a:avLst>
              <a:gd name="adj" fmla="val 416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566710"/>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E3B8-6F42-4EDE-9C86-C55B16DBE16C}"/>
              </a:ext>
            </a:extLst>
          </p:cNvPr>
          <p:cNvSpPr>
            <a:spLocks noGrp="1"/>
          </p:cNvSpPr>
          <p:nvPr>
            <p:ph type="title"/>
          </p:nvPr>
        </p:nvSpPr>
        <p:spPr>
          <a:xfrm>
            <a:off x="838200" y="822960"/>
            <a:ext cx="7696200" cy="1143000"/>
          </a:xfrm>
        </p:spPr>
        <p:txBody>
          <a:bodyPr/>
          <a:lstStyle/>
          <a:p>
            <a:r>
              <a:rPr lang="en-US" dirty="0"/>
              <a:t>Track Member Progress</a:t>
            </a:r>
          </a:p>
        </p:txBody>
      </p:sp>
      <p:pic>
        <p:nvPicPr>
          <p:cNvPr id="22" name="Picture 21">
            <a:extLst>
              <a:ext uri="{FF2B5EF4-FFF2-40B4-BE49-F238E27FC236}">
                <a16:creationId xmlns:a16="http://schemas.microsoft.com/office/drawing/2014/main" id="{9A78944F-FFB2-482B-824E-7A25D5CE4B37}"/>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224741" y="1792224"/>
            <a:ext cx="7496020" cy="2686711"/>
          </a:xfrm>
          <a:prstGeom prst="rect">
            <a:avLst/>
          </a:prstGeom>
        </p:spPr>
      </p:pic>
      <p:pic>
        <p:nvPicPr>
          <p:cNvPr id="24" name="Picture 23">
            <a:extLst>
              <a:ext uri="{FF2B5EF4-FFF2-40B4-BE49-F238E27FC236}">
                <a16:creationId xmlns:a16="http://schemas.microsoft.com/office/drawing/2014/main" id="{5B1FFE11-CD25-4309-A41A-7E86644CDE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133" t="63207" r="30854" b="9738"/>
          <a:stretch/>
        </p:blipFill>
        <p:spPr bwMode="auto">
          <a:xfrm>
            <a:off x="275107" y="3395987"/>
            <a:ext cx="874714" cy="989015"/>
          </a:xfrm>
          <a:prstGeom prst="rect">
            <a:avLst/>
          </a:prstGeom>
          <a:noFill/>
          <a:ln>
            <a:solidFill>
              <a:schemeClr val="bg1">
                <a:lumMod val="50000"/>
              </a:schemeClr>
            </a:solidFill>
          </a:ln>
        </p:spPr>
      </p:pic>
      <p:sp>
        <p:nvSpPr>
          <p:cNvPr id="25" name="Rectangle: Rounded Corners 24">
            <a:extLst>
              <a:ext uri="{FF2B5EF4-FFF2-40B4-BE49-F238E27FC236}">
                <a16:creationId xmlns:a16="http://schemas.microsoft.com/office/drawing/2014/main" id="{F108C498-C221-4711-96E4-C6E303C7AE6C}"/>
              </a:ext>
            </a:extLst>
          </p:cNvPr>
          <p:cNvSpPr/>
          <p:nvPr/>
        </p:nvSpPr>
        <p:spPr>
          <a:xfrm>
            <a:off x="275108" y="3395989"/>
            <a:ext cx="874713" cy="989014"/>
          </a:xfrm>
          <a:prstGeom prst="roundRect">
            <a:avLst>
              <a:gd name="adj" fmla="val 416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C243B6-141E-40BF-900E-CDEDAAF11C56}"/>
              </a:ext>
            </a:extLst>
          </p:cNvPr>
          <p:cNvSpPr/>
          <p:nvPr/>
        </p:nvSpPr>
        <p:spPr>
          <a:xfrm>
            <a:off x="360713" y="2144001"/>
            <a:ext cx="860375" cy="224666"/>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880DAD-7A66-4690-9172-968BDCA4327A}"/>
              </a:ext>
            </a:extLst>
          </p:cNvPr>
          <p:cNvSpPr/>
          <p:nvPr/>
        </p:nvSpPr>
        <p:spPr>
          <a:xfrm>
            <a:off x="360713" y="2363655"/>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D94C766-FDBD-47A3-9187-F8F5E35650D7}"/>
              </a:ext>
            </a:extLst>
          </p:cNvPr>
          <p:cNvSpPr/>
          <p:nvPr/>
        </p:nvSpPr>
        <p:spPr>
          <a:xfrm>
            <a:off x="360713" y="2583309"/>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3B254A-B6C8-48F8-B42A-096460D5FBF6}"/>
              </a:ext>
            </a:extLst>
          </p:cNvPr>
          <p:cNvSpPr/>
          <p:nvPr/>
        </p:nvSpPr>
        <p:spPr>
          <a:xfrm>
            <a:off x="360713" y="2802963"/>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DA98B04-E84C-40C4-B2DC-8A96CD904BF9}"/>
              </a:ext>
            </a:extLst>
          </p:cNvPr>
          <p:cNvSpPr/>
          <p:nvPr/>
        </p:nvSpPr>
        <p:spPr>
          <a:xfrm>
            <a:off x="360713" y="3022617"/>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414981-E8D4-4BEE-A30D-559E1000B8D0}"/>
              </a:ext>
            </a:extLst>
          </p:cNvPr>
          <p:cNvSpPr txBox="1"/>
          <p:nvPr/>
        </p:nvSpPr>
        <p:spPr>
          <a:xfrm>
            <a:off x="388939" y="2173291"/>
            <a:ext cx="856325" cy="176972"/>
          </a:xfrm>
          <a:prstGeom prst="rect">
            <a:avLst/>
          </a:prstGeom>
          <a:noFill/>
        </p:spPr>
        <p:txBody>
          <a:bodyPr wrap="none" rtlCol="0">
            <a:spAutoFit/>
          </a:bodyPr>
          <a:lstStyle/>
          <a:p>
            <a:r>
              <a:rPr lang="en-US" sz="550" dirty="0">
                <a:solidFill>
                  <a:srgbClr val="C00000"/>
                </a:solidFill>
              </a:rPr>
              <a:t>1. Individual Progress</a:t>
            </a:r>
          </a:p>
        </p:txBody>
      </p:sp>
      <p:sp>
        <p:nvSpPr>
          <p:cNvPr id="32" name="TextBox 31">
            <a:extLst>
              <a:ext uri="{FF2B5EF4-FFF2-40B4-BE49-F238E27FC236}">
                <a16:creationId xmlns:a16="http://schemas.microsoft.com/office/drawing/2014/main" id="{40F70152-D54F-4D58-B259-1FB5D737A6FD}"/>
              </a:ext>
            </a:extLst>
          </p:cNvPr>
          <p:cNvSpPr txBox="1"/>
          <p:nvPr/>
        </p:nvSpPr>
        <p:spPr>
          <a:xfrm>
            <a:off x="390523" y="2386020"/>
            <a:ext cx="704039" cy="176972"/>
          </a:xfrm>
          <a:prstGeom prst="rect">
            <a:avLst/>
          </a:prstGeom>
          <a:noFill/>
        </p:spPr>
        <p:txBody>
          <a:bodyPr wrap="none" rtlCol="0">
            <a:spAutoFit/>
          </a:bodyPr>
          <a:lstStyle/>
          <a:p>
            <a:r>
              <a:rPr lang="en-US" sz="550" dirty="0"/>
              <a:t>2. Path Progress</a:t>
            </a:r>
          </a:p>
        </p:txBody>
      </p:sp>
      <p:sp>
        <p:nvSpPr>
          <p:cNvPr id="33" name="TextBox 32">
            <a:extLst>
              <a:ext uri="{FF2B5EF4-FFF2-40B4-BE49-F238E27FC236}">
                <a16:creationId xmlns:a16="http://schemas.microsoft.com/office/drawing/2014/main" id="{C49422BF-CD2A-4E3E-BA0F-B4E80B18F070}"/>
              </a:ext>
            </a:extLst>
          </p:cNvPr>
          <p:cNvSpPr txBox="1"/>
          <p:nvPr/>
        </p:nvSpPr>
        <p:spPr>
          <a:xfrm>
            <a:off x="388937" y="2608271"/>
            <a:ext cx="579005" cy="176972"/>
          </a:xfrm>
          <a:prstGeom prst="rect">
            <a:avLst/>
          </a:prstGeom>
          <a:noFill/>
        </p:spPr>
        <p:txBody>
          <a:bodyPr wrap="none" rtlCol="0">
            <a:spAutoFit/>
          </a:bodyPr>
          <a:lstStyle/>
          <a:p>
            <a:r>
              <a:rPr lang="en-US" sz="550" dirty="0"/>
              <a:t>3. Path Type</a:t>
            </a:r>
          </a:p>
        </p:txBody>
      </p:sp>
      <p:sp>
        <p:nvSpPr>
          <p:cNvPr id="34" name="TextBox 33">
            <a:extLst>
              <a:ext uri="{FF2B5EF4-FFF2-40B4-BE49-F238E27FC236}">
                <a16:creationId xmlns:a16="http://schemas.microsoft.com/office/drawing/2014/main" id="{6D2CB21B-1627-412D-B9BC-C0652CDE5A9F}"/>
              </a:ext>
            </a:extLst>
          </p:cNvPr>
          <p:cNvSpPr txBox="1"/>
          <p:nvPr/>
        </p:nvSpPr>
        <p:spPr>
          <a:xfrm>
            <a:off x="390522" y="2830524"/>
            <a:ext cx="894797" cy="176972"/>
          </a:xfrm>
          <a:prstGeom prst="rect">
            <a:avLst/>
          </a:prstGeom>
          <a:noFill/>
        </p:spPr>
        <p:txBody>
          <a:bodyPr wrap="none" rtlCol="0">
            <a:spAutoFit/>
          </a:bodyPr>
          <a:lstStyle/>
          <a:p>
            <a:r>
              <a:rPr lang="en-US" sz="550" dirty="0"/>
              <a:t>4. Recently Selected…</a:t>
            </a:r>
          </a:p>
        </p:txBody>
      </p:sp>
      <p:sp>
        <p:nvSpPr>
          <p:cNvPr id="35" name="TextBox 34">
            <a:extLst>
              <a:ext uri="{FF2B5EF4-FFF2-40B4-BE49-F238E27FC236}">
                <a16:creationId xmlns:a16="http://schemas.microsoft.com/office/drawing/2014/main" id="{94E4D904-B71B-4575-8790-ED36B0A9F4E8}"/>
              </a:ext>
            </a:extLst>
          </p:cNvPr>
          <p:cNvSpPr txBox="1"/>
          <p:nvPr/>
        </p:nvSpPr>
        <p:spPr>
          <a:xfrm>
            <a:off x="390524" y="3051202"/>
            <a:ext cx="790601" cy="176972"/>
          </a:xfrm>
          <a:prstGeom prst="rect">
            <a:avLst/>
          </a:prstGeom>
          <a:noFill/>
        </p:spPr>
        <p:txBody>
          <a:bodyPr wrap="none" rtlCol="0">
            <a:spAutoFit/>
          </a:bodyPr>
          <a:lstStyle/>
          <a:p>
            <a:r>
              <a:rPr lang="en-US" sz="550" dirty="0"/>
              <a:t>5. External Training</a:t>
            </a:r>
          </a:p>
        </p:txBody>
      </p:sp>
      <p:cxnSp>
        <p:nvCxnSpPr>
          <p:cNvPr id="36" name="Straight Connector 35">
            <a:extLst>
              <a:ext uri="{FF2B5EF4-FFF2-40B4-BE49-F238E27FC236}">
                <a16:creationId xmlns:a16="http://schemas.microsoft.com/office/drawing/2014/main" id="{9AD2759A-04BD-478C-BB9A-3B6456866302}"/>
              </a:ext>
            </a:extLst>
          </p:cNvPr>
          <p:cNvCxnSpPr/>
          <p:nvPr/>
        </p:nvCxnSpPr>
        <p:spPr>
          <a:xfrm>
            <a:off x="373057" y="2144001"/>
            <a:ext cx="0" cy="21965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477634"/>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154" y="539823"/>
            <a:ext cx="7083846" cy="2974787"/>
          </a:xfrm>
          <a:prstGeom prst="rect">
            <a:avLst/>
          </a:prstGeom>
        </p:spPr>
      </p:pic>
      <p:sp>
        <p:nvSpPr>
          <p:cNvPr id="10" name="TextBox 9"/>
          <p:cNvSpPr txBox="1"/>
          <p:nvPr/>
        </p:nvSpPr>
        <p:spPr>
          <a:xfrm>
            <a:off x="161001" y="3246529"/>
            <a:ext cx="8246168" cy="1938992"/>
          </a:xfrm>
          <a:prstGeom prst="rect">
            <a:avLst/>
          </a:prstGeom>
          <a:noFill/>
        </p:spPr>
        <p:txBody>
          <a:bodyPr wrap="none" rtlCol="0">
            <a:spAutoFit/>
          </a:bodyPr>
          <a:lstStyle/>
          <a:p>
            <a:r>
              <a:rPr lang="en-US" sz="2400" dirty="0">
                <a:latin typeface="MV Boli" panose="02000500030200090000" pitchFamily="2" charset="0"/>
                <a:cs typeface="MV Boli" panose="02000500030200090000" pitchFamily="2" charset="0"/>
              </a:rPr>
              <a:t>- Club meetings do not change in any way</a:t>
            </a:r>
          </a:p>
          <a:p>
            <a:r>
              <a:rPr lang="en-US" sz="2400" dirty="0">
                <a:latin typeface="MV Boli" panose="02000500030200090000" pitchFamily="2" charset="0"/>
                <a:cs typeface="MV Boli" panose="02000500030200090000" pitchFamily="2" charset="0"/>
              </a:rPr>
              <a:t>- DTM does not go away</a:t>
            </a:r>
          </a:p>
          <a:p>
            <a:r>
              <a:rPr lang="en-US" sz="2400" dirty="0">
                <a:latin typeface="MV Boli" panose="02000500030200090000" pitchFamily="2" charset="0"/>
                <a:cs typeface="MV Boli" panose="02000500030200090000" pitchFamily="2" charset="0"/>
              </a:rPr>
              <a:t>- Legacy C&amp;L program available until June 30, 2020</a:t>
            </a:r>
          </a:p>
          <a:p>
            <a:r>
              <a:rPr lang="en-US" sz="2400" dirty="0">
                <a:latin typeface="MV Boli" panose="02000500030200090000" pitchFamily="2" charset="0"/>
                <a:cs typeface="MV Boli" panose="02000500030200090000" pitchFamily="2" charset="0"/>
              </a:rPr>
              <a:t>- Choose between online and printed materials</a:t>
            </a:r>
          </a:p>
          <a:p>
            <a:r>
              <a:rPr lang="en-US" sz="2400" dirty="0">
                <a:latin typeface="MV Boli" panose="02000500030200090000" pitchFamily="2" charset="0"/>
                <a:cs typeface="MV Boli" panose="02000500030200090000" pitchFamily="2" charset="0"/>
              </a:rPr>
              <a:t>- Cost is minimal – far less than current program</a:t>
            </a:r>
          </a:p>
        </p:txBody>
      </p:sp>
    </p:spTree>
    <p:extLst>
      <p:ext uri="{BB962C8B-B14F-4D97-AF65-F5344CB8AC3E}">
        <p14:creationId xmlns:p14="http://schemas.microsoft.com/office/powerpoint/2010/main" val="347965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7E148E-9264-4CAF-B051-C8A7DC9E4336}"/>
              </a:ext>
            </a:extLst>
          </p:cNvPr>
          <p:cNvSpPr/>
          <p:nvPr/>
        </p:nvSpPr>
        <p:spPr>
          <a:xfrm>
            <a:off x="360713" y="2144001"/>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1A7060-03E8-4B1E-B2D8-2D2169B3B2A1}"/>
              </a:ext>
            </a:extLst>
          </p:cNvPr>
          <p:cNvSpPr/>
          <p:nvPr/>
        </p:nvSpPr>
        <p:spPr>
          <a:xfrm>
            <a:off x="360713" y="2363655"/>
            <a:ext cx="860375" cy="224666"/>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3F1DF9-EA36-45E4-AAEA-F011E41B2B86}"/>
              </a:ext>
            </a:extLst>
          </p:cNvPr>
          <p:cNvSpPr/>
          <p:nvPr/>
        </p:nvSpPr>
        <p:spPr>
          <a:xfrm>
            <a:off x="360713" y="2583309"/>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DC649-8684-4C70-9DB2-98015C3AADFE}"/>
              </a:ext>
            </a:extLst>
          </p:cNvPr>
          <p:cNvSpPr/>
          <p:nvPr/>
        </p:nvSpPr>
        <p:spPr>
          <a:xfrm>
            <a:off x="360713" y="2802963"/>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64AA1C-8BCA-4936-88A8-E1D2592F8B26}"/>
              </a:ext>
            </a:extLst>
          </p:cNvPr>
          <p:cNvSpPr/>
          <p:nvPr/>
        </p:nvSpPr>
        <p:spPr>
          <a:xfrm>
            <a:off x="360713" y="3022617"/>
            <a:ext cx="860375" cy="224666"/>
          </a:xfrm>
          <a:prstGeom prst="rect">
            <a:avLst/>
          </a:prstGeom>
          <a:solidFill>
            <a:srgbClr val="F0F0F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B8B541E-9968-43B8-A977-2DA12880AA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24741" y="1834464"/>
            <a:ext cx="7498080" cy="4626265"/>
          </a:xfrm>
          <a:prstGeom prst="rect">
            <a:avLst/>
          </a:prstGeom>
        </p:spPr>
      </p:pic>
      <p:sp>
        <p:nvSpPr>
          <p:cNvPr id="2" name="Title 1">
            <a:extLst>
              <a:ext uri="{FF2B5EF4-FFF2-40B4-BE49-F238E27FC236}">
                <a16:creationId xmlns:a16="http://schemas.microsoft.com/office/drawing/2014/main" id="{2F2EE3B8-6F42-4EDE-9C86-C55B16DBE16C}"/>
              </a:ext>
            </a:extLst>
          </p:cNvPr>
          <p:cNvSpPr>
            <a:spLocks noGrp="1"/>
          </p:cNvSpPr>
          <p:nvPr>
            <p:ph type="title"/>
          </p:nvPr>
        </p:nvSpPr>
        <p:spPr>
          <a:xfrm>
            <a:off x="838200" y="822960"/>
            <a:ext cx="7696200" cy="1143000"/>
          </a:xfrm>
        </p:spPr>
        <p:txBody>
          <a:bodyPr/>
          <a:lstStyle/>
          <a:p>
            <a:r>
              <a:rPr lang="en-US" dirty="0"/>
              <a:t>Path Progress</a:t>
            </a:r>
          </a:p>
        </p:txBody>
      </p:sp>
      <p:pic>
        <p:nvPicPr>
          <p:cNvPr id="13" name="Picture 12">
            <a:extLst>
              <a:ext uri="{FF2B5EF4-FFF2-40B4-BE49-F238E27FC236}">
                <a16:creationId xmlns:a16="http://schemas.microsoft.com/office/drawing/2014/main" id="{4616230B-E618-4432-B3F9-1E8087838F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133" t="63207" r="30854" b="9738"/>
          <a:stretch/>
        </p:blipFill>
        <p:spPr bwMode="auto">
          <a:xfrm>
            <a:off x="275107" y="3395987"/>
            <a:ext cx="874714" cy="989015"/>
          </a:xfrm>
          <a:prstGeom prst="rect">
            <a:avLst/>
          </a:prstGeom>
          <a:noFill/>
          <a:ln>
            <a:solidFill>
              <a:schemeClr val="bg1">
                <a:lumMod val="50000"/>
              </a:schemeClr>
            </a:solidFill>
          </a:ln>
        </p:spPr>
      </p:pic>
      <p:sp>
        <p:nvSpPr>
          <p:cNvPr id="14" name="Rectangle: Rounded Corners 13">
            <a:extLst>
              <a:ext uri="{FF2B5EF4-FFF2-40B4-BE49-F238E27FC236}">
                <a16:creationId xmlns:a16="http://schemas.microsoft.com/office/drawing/2014/main" id="{C94E7A25-277B-4184-9BAF-5E67A23F3376}"/>
              </a:ext>
            </a:extLst>
          </p:cNvPr>
          <p:cNvSpPr/>
          <p:nvPr/>
        </p:nvSpPr>
        <p:spPr>
          <a:xfrm>
            <a:off x="275108" y="3395989"/>
            <a:ext cx="874713" cy="989014"/>
          </a:xfrm>
          <a:prstGeom prst="roundRect">
            <a:avLst>
              <a:gd name="adj" fmla="val 416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355DDD-D53A-42CE-91EE-865EEE9ED93E}"/>
              </a:ext>
            </a:extLst>
          </p:cNvPr>
          <p:cNvSpPr txBox="1"/>
          <p:nvPr/>
        </p:nvSpPr>
        <p:spPr>
          <a:xfrm>
            <a:off x="388939" y="2173291"/>
            <a:ext cx="856325" cy="176972"/>
          </a:xfrm>
          <a:prstGeom prst="rect">
            <a:avLst/>
          </a:prstGeom>
          <a:noFill/>
        </p:spPr>
        <p:txBody>
          <a:bodyPr wrap="none" rtlCol="0">
            <a:spAutoFit/>
          </a:bodyPr>
          <a:lstStyle/>
          <a:p>
            <a:r>
              <a:rPr lang="en-US" sz="550" dirty="0">
                <a:solidFill>
                  <a:schemeClr val="tx1">
                    <a:lumMod val="95000"/>
                    <a:lumOff val="5000"/>
                  </a:schemeClr>
                </a:solidFill>
              </a:rPr>
              <a:t>1. Individual Progress</a:t>
            </a:r>
          </a:p>
        </p:txBody>
      </p:sp>
      <p:sp>
        <p:nvSpPr>
          <p:cNvPr id="10" name="TextBox 9">
            <a:extLst>
              <a:ext uri="{FF2B5EF4-FFF2-40B4-BE49-F238E27FC236}">
                <a16:creationId xmlns:a16="http://schemas.microsoft.com/office/drawing/2014/main" id="{23E017C0-C397-4016-A5BF-FE2CF652F6C8}"/>
              </a:ext>
            </a:extLst>
          </p:cNvPr>
          <p:cNvSpPr txBox="1"/>
          <p:nvPr/>
        </p:nvSpPr>
        <p:spPr>
          <a:xfrm>
            <a:off x="390523" y="2386020"/>
            <a:ext cx="704039" cy="176972"/>
          </a:xfrm>
          <a:prstGeom prst="rect">
            <a:avLst/>
          </a:prstGeom>
          <a:noFill/>
        </p:spPr>
        <p:txBody>
          <a:bodyPr wrap="none" rtlCol="0">
            <a:spAutoFit/>
          </a:bodyPr>
          <a:lstStyle/>
          <a:p>
            <a:r>
              <a:rPr lang="en-US" sz="550" dirty="0">
                <a:solidFill>
                  <a:srgbClr val="C00000"/>
                </a:solidFill>
              </a:rPr>
              <a:t>2. Path Progress</a:t>
            </a:r>
          </a:p>
        </p:txBody>
      </p:sp>
      <p:sp>
        <p:nvSpPr>
          <p:cNvPr id="11" name="TextBox 10">
            <a:extLst>
              <a:ext uri="{FF2B5EF4-FFF2-40B4-BE49-F238E27FC236}">
                <a16:creationId xmlns:a16="http://schemas.microsoft.com/office/drawing/2014/main" id="{9F919C04-CF36-4036-9143-855978BCD15C}"/>
              </a:ext>
            </a:extLst>
          </p:cNvPr>
          <p:cNvSpPr txBox="1"/>
          <p:nvPr/>
        </p:nvSpPr>
        <p:spPr>
          <a:xfrm>
            <a:off x="388937" y="2608271"/>
            <a:ext cx="579005" cy="176972"/>
          </a:xfrm>
          <a:prstGeom prst="rect">
            <a:avLst/>
          </a:prstGeom>
          <a:noFill/>
        </p:spPr>
        <p:txBody>
          <a:bodyPr wrap="none" rtlCol="0">
            <a:spAutoFit/>
          </a:bodyPr>
          <a:lstStyle/>
          <a:p>
            <a:r>
              <a:rPr lang="en-US" sz="550" dirty="0"/>
              <a:t>3. Path Type</a:t>
            </a:r>
          </a:p>
        </p:txBody>
      </p:sp>
      <p:sp>
        <p:nvSpPr>
          <p:cNvPr id="12" name="TextBox 11">
            <a:extLst>
              <a:ext uri="{FF2B5EF4-FFF2-40B4-BE49-F238E27FC236}">
                <a16:creationId xmlns:a16="http://schemas.microsoft.com/office/drawing/2014/main" id="{CADEBE50-76E9-4C04-86C5-2A4637FC6D91}"/>
              </a:ext>
            </a:extLst>
          </p:cNvPr>
          <p:cNvSpPr txBox="1"/>
          <p:nvPr/>
        </p:nvSpPr>
        <p:spPr>
          <a:xfrm>
            <a:off x="390522" y="2830524"/>
            <a:ext cx="894797" cy="176972"/>
          </a:xfrm>
          <a:prstGeom prst="rect">
            <a:avLst/>
          </a:prstGeom>
          <a:noFill/>
        </p:spPr>
        <p:txBody>
          <a:bodyPr wrap="none" rtlCol="0">
            <a:spAutoFit/>
          </a:bodyPr>
          <a:lstStyle/>
          <a:p>
            <a:r>
              <a:rPr lang="en-US" sz="550" dirty="0"/>
              <a:t>4. Recently Selected…</a:t>
            </a:r>
          </a:p>
        </p:txBody>
      </p:sp>
      <p:sp>
        <p:nvSpPr>
          <p:cNvPr id="15" name="TextBox 14">
            <a:extLst>
              <a:ext uri="{FF2B5EF4-FFF2-40B4-BE49-F238E27FC236}">
                <a16:creationId xmlns:a16="http://schemas.microsoft.com/office/drawing/2014/main" id="{B9E1062F-CE54-4414-9C95-C8916B4622A4}"/>
              </a:ext>
            </a:extLst>
          </p:cNvPr>
          <p:cNvSpPr txBox="1"/>
          <p:nvPr/>
        </p:nvSpPr>
        <p:spPr>
          <a:xfrm>
            <a:off x="390524" y="3051202"/>
            <a:ext cx="790601" cy="176972"/>
          </a:xfrm>
          <a:prstGeom prst="rect">
            <a:avLst/>
          </a:prstGeom>
          <a:noFill/>
        </p:spPr>
        <p:txBody>
          <a:bodyPr wrap="none" rtlCol="0">
            <a:spAutoFit/>
          </a:bodyPr>
          <a:lstStyle/>
          <a:p>
            <a:r>
              <a:rPr lang="en-US" sz="550" dirty="0"/>
              <a:t>5. External Training</a:t>
            </a:r>
          </a:p>
        </p:txBody>
      </p:sp>
      <p:cxnSp>
        <p:nvCxnSpPr>
          <p:cNvPr id="7" name="Straight Connector 6">
            <a:extLst>
              <a:ext uri="{FF2B5EF4-FFF2-40B4-BE49-F238E27FC236}">
                <a16:creationId xmlns:a16="http://schemas.microsoft.com/office/drawing/2014/main" id="{C16F47E2-2005-49FA-8335-6B66EA40AB20}"/>
              </a:ext>
            </a:extLst>
          </p:cNvPr>
          <p:cNvCxnSpPr/>
          <p:nvPr/>
        </p:nvCxnSpPr>
        <p:spPr>
          <a:xfrm>
            <a:off x="373057" y="2359909"/>
            <a:ext cx="0" cy="219654"/>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798396"/>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E3B8-6F42-4EDE-9C86-C55B16DBE16C}"/>
              </a:ext>
            </a:extLst>
          </p:cNvPr>
          <p:cNvSpPr>
            <a:spLocks noGrp="1"/>
          </p:cNvSpPr>
          <p:nvPr>
            <p:ph type="title"/>
          </p:nvPr>
        </p:nvSpPr>
        <p:spPr>
          <a:xfrm>
            <a:off x="838200" y="822960"/>
            <a:ext cx="7696200" cy="1143000"/>
          </a:xfrm>
        </p:spPr>
        <p:txBody>
          <a:bodyPr/>
          <a:lstStyle/>
          <a:p>
            <a:r>
              <a:rPr lang="en-US" dirty="0"/>
              <a:t>Base Camp Manager Tutorials</a:t>
            </a:r>
          </a:p>
        </p:txBody>
      </p:sp>
      <p:grpSp>
        <p:nvGrpSpPr>
          <p:cNvPr id="12" name="Group 11">
            <a:extLst>
              <a:ext uri="{FF2B5EF4-FFF2-40B4-BE49-F238E27FC236}">
                <a16:creationId xmlns:a16="http://schemas.microsoft.com/office/drawing/2014/main" id="{73F0542B-50DD-4CAF-B159-4AB11346BFFF}"/>
              </a:ext>
            </a:extLst>
          </p:cNvPr>
          <p:cNvGrpSpPr/>
          <p:nvPr/>
        </p:nvGrpSpPr>
        <p:grpSpPr>
          <a:xfrm>
            <a:off x="463192" y="2222522"/>
            <a:ext cx="4108808" cy="2743200"/>
            <a:chOff x="4664917" y="3729433"/>
            <a:chExt cx="4108808" cy="2743200"/>
          </a:xfrm>
        </p:grpSpPr>
        <p:pic>
          <p:nvPicPr>
            <p:cNvPr id="13" name="Picture 12">
              <a:extLst>
                <a:ext uri="{FF2B5EF4-FFF2-40B4-BE49-F238E27FC236}">
                  <a16:creationId xmlns:a16="http://schemas.microsoft.com/office/drawing/2014/main" id="{4616230B-E618-4432-B3F9-1E8087838F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71" t="24959"/>
            <a:stretch/>
          </p:blipFill>
          <p:spPr bwMode="auto">
            <a:xfrm>
              <a:off x="4664917" y="3729433"/>
              <a:ext cx="4108808" cy="2743200"/>
            </a:xfrm>
            <a:prstGeom prst="rect">
              <a:avLst/>
            </a:prstGeom>
            <a:noFill/>
            <a:ln>
              <a:solidFill>
                <a:schemeClr val="bg1">
                  <a:lumMod val="50000"/>
                </a:schemeClr>
              </a:solidFill>
            </a:ln>
          </p:spPr>
        </p:pic>
        <p:sp>
          <p:nvSpPr>
            <p:cNvPr id="14" name="Rectangle: Rounded Corners 13">
              <a:extLst>
                <a:ext uri="{FF2B5EF4-FFF2-40B4-BE49-F238E27FC236}">
                  <a16:creationId xmlns:a16="http://schemas.microsoft.com/office/drawing/2014/main" id="{C94E7A25-277B-4184-9BAF-5E67A23F3376}"/>
                </a:ext>
              </a:extLst>
            </p:cNvPr>
            <p:cNvSpPr/>
            <p:nvPr/>
          </p:nvSpPr>
          <p:spPr>
            <a:xfrm>
              <a:off x="6801576" y="5127625"/>
              <a:ext cx="874713" cy="989014"/>
            </a:xfrm>
            <a:prstGeom prst="roundRect">
              <a:avLst>
                <a:gd name="adj" fmla="val 416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51028593-6BF0-4445-9248-50CCE686B3C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6304" t="16935" r="74516" b="50518"/>
          <a:stretch/>
        </p:blipFill>
        <p:spPr>
          <a:xfrm>
            <a:off x="4785332" y="2245768"/>
            <a:ext cx="1186832" cy="1189039"/>
          </a:xfrm>
          <a:prstGeom prst="rect">
            <a:avLst/>
          </a:prstGeom>
        </p:spPr>
      </p:pic>
      <p:pic>
        <p:nvPicPr>
          <p:cNvPr id="16" name="Picture 15">
            <a:extLst>
              <a:ext uri="{FF2B5EF4-FFF2-40B4-BE49-F238E27FC236}">
                <a16:creationId xmlns:a16="http://schemas.microsoft.com/office/drawing/2014/main" id="{A6E55EAA-76DC-4615-88D4-364EBD876BA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1302" t="16935" r="39518" b="50518"/>
          <a:stretch/>
        </p:blipFill>
        <p:spPr>
          <a:xfrm>
            <a:off x="6187879" y="2245768"/>
            <a:ext cx="1186833" cy="1189039"/>
          </a:xfrm>
          <a:prstGeom prst="rect">
            <a:avLst/>
          </a:prstGeom>
        </p:spPr>
      </p:pic>
      <p:pic>
        <p:nvPicPr>
          <p:cNvPr id="17" name="Picture 16">
            <a:extLst>
              <a:ext uri="{FF2B5EF4-FFF2-40B4-BE49-F238E27FC236}">
                <a16:creationId xmlns:a16="http://schemas.microsoft.com/office/drawing/2014/main" id="{454CE480-0FCA-40CB-919F-D3B41489301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5308" t="16935" r="5511" b="50518"/>
          <a:stretch/>
        </p:blipFill>
        <p:spPr>
          <a:xfrm>
            <a:off x="7590427" y="2245767"/>
            <a:ext cx="1186832" cy="1189039"/>
          </a:xfrm>
          <a:prstGeom prst="rect">
            <a:avLst/>
          </a:prstGeom>
        </p:spPr>
      </p:pic>
      <p:pic>
        <p:nvPicPr>
          <p:cNvPr id="18" name="Picture 17">
            <a:extLst>
              <a:ext uri="{FF2B5EF4-FFF2-40B4-BE49-F238E27FC236}">
                <a16:creationId xmlns:a16="http://schemas.microsoft.com/office/drawing/2014/main" id="{9D7F13AD-81CF-4B47-9718-061D09BDA6E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6304" t="60233" r="74516" b="7220"/>
          <a:stretch/>
        </p:blipFill>
        <p:spPr>
          <a:xfrm>
            <a:off x="4798250" y="3753436"/>
            <a:ext cx="1186832" cy="1189039"/>
          </a:xfrm>
          <a:prstGeom prst="rect">
            <a:avLst/>
          </a:prstGeom>
        </p:spPr>
      </p:pic>
      <p:pic>
        <p:nvPicPr>
          <p:cNvPr id="19" name="Picture 18">
            <a:extLst>
              <a:ext uri="{FF2B5EF4-FFF2-40B4-BE49-F238E27FC236}">
                <a16:creationId xmlns:a16="http://schemas.microsoft.com/office/drawing/2014/main" id="{B123B620-4A36-4D22-93AA-0BD7D9B0E5ED}"/>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41302" t="59904" r="39518" b="7708"/>
          <a:stretch/>
        </p:blipFill>
        <p:spPr>
          <a:xfrm>
            <a:off x="6200797" y="3753755"/>
            <a:ext cx="1192323" cy="1188720"/>
          </a:xfrm>
          <a:prstGeom prst="rect">
            <a:avLst/>
          </a:prstGeom>
        </p:spPr>
      </p:pic>
      <p:pic>
        <p:nvPicPr>
          <p:cNvPr id="20" name="Picture 19">
            <a:extLst>
              <a:ext uri="{FF2B5EF4-FFF2-40B4-BE49-F238E27FC236}">
                <a16:creationId xmlns:a16="http://schemas.microsoft.com/office/drawing/2014/main" id="{9380FA7F-8C4B-41A6-8D7A-34A01F60B93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75099" t="60239" r="5975" b="7214"/>
          <a:stretch/>
        </p:blipFill>
        <p:spPr>
          <a:xfrm>
            <a:off x="7590427" y="3753436"/>
            <a:ext cx="1170986" cy="1189039"/>
          </a:xfrm>
          <a:prstGeom prst="rect">
            <a:avLst/>
          </a:prstGeom>
        </p:spPr>
      </p:pic>
    </p:spTree>
    <p:extLst>
      <p:ext uri="{BB962C8B-B14F-4D97-AF65-F5344CB8AC3E}">
        <p14:creationId xmlns:p14="http://schemas.microsoft.com/office/powerpoint/2010/main" val="3882319487"/>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30B8D7-A83B-416D-817B-27B3792B6D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794" y="789407"/>
            <a:ext cx="4285960" cy="5546537"/>
          </a:xfrm>
          <a:prstGeom prst="rect">
            <a:avLst/>
          </a:prstGeom>
          <a:ln>
            <a:solidFill>
              <a:schemeClr val="tx1">
                <a:lumMod val="85000"/>
                <a:lumOff val="15000"/>
              </a:schemeClr>
            </a:solidFill>
          </a:ln>
          <a:effectLst>
            <a:softEdge rad="0"/>
          </a:effectLst>
          <a:scene3d>
            <a:camera prst="perspectiveContrastingRightFacing" fov="600000">
              <a:rot lat="60000" lon="20400000" rev="0"/>
            </a:camera>
            <a:lightRig rig="threePt" dir="t"/>
          </a:scene3d>
          <a:sp3d extrusionH="317500" contourW="12700">
            <a:extrusionClr>
              <a:schemeClr val="bg1">
                <a:lumMod val="65000"/>
              </a:schemeClr>
            </a:extrusionClr>
            <a:contourClr>
              <a:schemeClr val="tx1">
                <a:lumMod val="50000"/>
                <a:lumOff val="50000"/>
              </a:schemeClr>
            </a:contourClr>
          </a:sp3d>
        </p:spPr>
      </p:pic>
      <p:pic>
        <p:nvPicPr>
          <p:cNvPr id="12" name="Picture 11">
            <a:extLst>
              <a:ext uri="{FF2B5EF4-FFF2-40B4-BE49-F238E27FC236}">
                <a16:creationId xmlns:a16="http://schemas.microsoft.com/office/drawing/2014/main" id="{6ADC9F36-03BB-4EA2-AA82-1186D7D66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794" y="789407"/>
            <a:ext cx="4285960" cy="5546536"/>
          </a:xfrm>
          <a:prstGeom prst="rect">
            <a:avLst/>
          </a:prstGeom>
          <a:ln>
            <a:solidFill>
              <a:schemeClr val="tx1">
                <a:lumMod val="85000"/>
                <a:lumOff val="15000"/>
              </a:schemeClr>
            </a:solidFill>
          </a:ln>
          <a:effectLst>
            <a:softEdge rad="0"/>
          </a:effectLst>
          <a:scene3d>
            <a:camera prst="perspectiveContrastingRightFacing" fov="600000">
              <a:rot lat="60000" lon="20400000" rev="0"/>
            </a:camera>
            <a:lightRig rig="threePt" dir="t"/>
          </a:scene3d>
          <a:sp3d contourW="12700">
            <a:extrusionClr>
              <a:schemeClr val="bg1">
                <a:lumMod val="65000"/>
              </a:schemeClr>
            </a:extrusionClr>
            <a:contourClr>
              <a:schemeClr val="tx1">
                <a:lumMod val="50000"/>
                <a:lumOff val="50000"/>
              </a:schemeClr>
            </a:contourClr>
          </a:sp3d>
        </p:spPr>
      </p:pic>
    </p:spTree>
    <p:extLst>
      <p:ext uri="{BB962C8B-B14F-4D97-AF65-F5344CB8AC3E}">
        <p14:creationId xmlns:p14="http://schemas.microsoft.com/office/powerpoint/2010/main" val="3477001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6B5-9363-42F0-9B5F-EA5CA6FC2FB9}"/>
              </a:ext>
            </a:extLst>
          </p:cNvPr>
          <p:cNvSpPr>
            <a:spLocks noGrp="1"/>
          </p:cNvSpPr>
          <p:nvPr>
            <p:ph type="title"/>
          </p:nvPr>
        </p:nvSpPr>
        <p:spPr/>
        <p:txBody>
          <a:bodyPr/>
          <a:lstStyle/>
          <a:p>
            <a:r>
              <a:rPr lang="en-US" dirty="0"/>
              <a:t>Base Camp Manager Duties</a:t>
            </a:r>
          </a:p>
        </p:txBody>
      </p:sp>
      <p:sp>
        <p:nvSpPr>
          <p:cNvPr id="7" name="Content Placeholder 9">
            <a:extLst>
              <a:ext uri="{FF2B5EF4-FFF2-40B4-BE49-F238E27FC236}">
                <a16:creationId xmlns:a16="http://schemas.microsoft.com/office/drawing/2014/main" id="{CF2787E7-04DC-438B-AEEE-FAF75299C09E}"/>
              </a:ext>
            </a:extLst>
          </p:cNvPr>
          <p:cNvSpPr txBox="1">
            <a:spLocks/>
          </p:cNvSpPr>
          <p:nvPr/>
        </p:nvSpPr>
        <p:spPr>
          <a:xfrm>
            <a:off x="262462" y="1911035"/>
            <a:ext cx="4233338" cy="3544888"/>
          </a:xfrm>
          <a:prstGeom prst="rect">
            <a:avLst/>
          </a:prstGeom>
        </p:spPr>
        <p:txBody>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lnSpc>
                <a:spcPct val="90000"/>
              </a:lnSpc>
            </a:pPr>
            <a:r>
              <a:rPr lang="en-US" sz="2400" kern="0" dirty="0"/>
              <a:t>Responding to Level Completion Requests (Paths on Base Camp)</a:t>
            </a:r>
          </a:p>
          <a:p>
            <a:pPr>
              <a:lnSpc>
                <a:spcPct val="90000"/>
              </a:lnSpc>
            </a:pPr>
            <a:r>
              <a:rPr lang="en-US" sz="2400" kern="0" dirty="0"/>
              <a:t>Printing Certificates (Paths on Base Camp)</a:t>
            </a:r>
          </a:p>
          <a:p>
            <a:pPr>
              <a:lnSpc>
                <a:spcPct val="90000"/>
              </a:lnSpc>
            </a:pPr>
            <a:r>
              <a:rPr lang="en-US" sz="2400" kern="0" dirty="0"/>
              <a:t>Validating Project and Level Completion (Paths in Print)</a:t>
            </a:r>
          </a:p>
          <a:p>
            <a:pPr>
              <a:lnSpc>
                <a:spcPct val="90000"/>
              </a:lnSpc>
            </a:pPr>
            <a:r>
              <a:rPr lang="en-US" sz="2400" kern="0" dirty="0"/>
              <a:t>Printing Certificates (Paths in Print)</a:t>
            </a:r>
          </a:p>
          <a:p>
            <a:pPr>
              <a:lnSpc>
                <a:spcPct val="90000"/>
              </a:lnSpc>
            </a:pPr>
            <a:r>
              <a:rPr lang="en-US" sz="2400" kern="0" dirty="0"/>
              <a:t>Responding to Initial External Training Requests</a:t>
            </a:r>
          </a:p>
        </p:txBody>
      </p:sp>
      <p:sp>
        <p:nvSpPr>
          <p:cNvPr id="8" name="Content Placeholder 14">
            <a:extLst>
              <a:ext uri="{FF2B5EF4-FFF2-40B4-BE49-F238E27FC236}">
                <a16:creationId xmlns:a16="http://schemas.microsoft.com/office/drawing/2014/main" id="{38C96666-6CC2-428A-B6E1-54F66EDE65FA}"/>
              </a:ext>
            </a:extLst>
          </p:cNvPr>
          <p:cNvSpPr txBox="1">
            <a:spLocks/>
          </p:cNvSpPr>
          <p:nvPr/>
        </p:nvSpPr>
        <p:spPr>
          <a:xfrm>
            <a:off x="4585758" y="1911035"/>
            <a:ext cx="4236509" cy="3544888"/>
          </a:xfrm>
          <a:prstGeom prst="rect">
            <a:avLst/>
          </a:prstGeom>
        </p:spPr>
        <p:txBody>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lnSpc>
                <a:spcPct val="90000"/>
              </a:lnSpc>
            </a:pPr>
            <a:r>
              <a:rPr lang="en-US" sz="2400" kern="0" dirty="0"/>
              <a:t>Responding to External Training Completion Requests</a:t>
            </a:r>
          </a:p>
          <a:p>
            <a:pPr>
              <a:lnSpc>
                <a:spcPct val="90000"/>
              </a:lnSpc>
            </a:pPr>
            <a:r>
              <a:rPr lang="en-US" sz="2400" kern="0" dirty="0"/>
              <a:t>Individual Progress Dashboard</a:t>
            </a:r>
          </a:p>
          <a:p>
            <a:pPr>
              <a:lnSpc>
                <a:spcPct val="90000"/>
              </a:lnSpc>
            </a:pPr>
            <a:r>
              <a:rPr lang="en-US" sz="2400" kern="0" dirty="0"/>
              <a:t>Path Progress Dashboard</a:t>
            </a:r>
          </a:p>
          <a:p>
            <a:pPr>
              <a:lnSpc>
                <a:spcPct val="90000"/>
              </a:lnSpc>
            </a:pPr>
            <a:r>
              <a:rPr lang="en-US" sz="2400" kern="0" dirty="0"/>
              <a:t>Path Type Dashboard</a:t>
            </a:r>
          </a:p>
          <a:p>
            <a:pPr>
              <a:lnSpc>
                <a:spcPct val="90000"/>
              </a:lnSpc>
            </a:pPr>
            <a:r>
              <a:rPr lang="en-US" sz="2400" kern="0" dirty="0"/>
              <a:t>Recently Selected Paths Dashboard</a:t>
            </a:r>
          </a:p>
          <a:p>
            <a:pPr>
              <a:lnSpc>
                <a:spcPct val="90000"/>
              </a:lnSpc>
            </a:pPr>
            <a:r>
              <a:rPr lang="en-US" sz="2400" kern="0" dirty="0"/>
              <a:t>External Training Dashboard</a:t>
            </a:r>
          </a:p>
          <a:p>
            <a:endParaRPr lang="en-US" sz="2400" kern="0" dirty="0"/>
          </a:p>
        </p:txBody>
      </p:sp>
    </p:spTree>
    <p:extLst>
      <p:ext uri="{BB962C8B-B14F-4D97-AF65-F5344CB8AC3E}">
        <p14:creationId xmlns:p14="http://schemas.microsoft.com/office/powerpoint/2010/main" val="1578287561"/>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a:t>Pathways Resources</a:t>
            </a:r>
            <a:endParaRPr lang="en-US" sz="3200" dirty="0"/>
          </a:p>
        </p:txBody>
      </p:sp>
    </p:spTree>
    <p:extLst>
      <p:ext uri="{BB962C8B-B14F-4D97-AF65-F5344CB8AC3E}">
        <p14:creationId xmlns:p14="http://schemas.microsoft.com/office/powerpoint/2010/main" val="1416582039"/>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6E43D-5235-4A6F-8A9C-A673247EB011}"/>
              </a:ext>
            </a:extLst>
          </p:cNvPr>
          <p:cNvSpPr>
            <a:spLocks noGrp="1"/>
          </p:cNvSpPr>
          <p:nvPr>
            <p:ph type="title"/>
          </p:nvPr>
        </p:nvSpPr>
        <p:spPr>
          <a:xfrm>
            <a:off x="838200" y="1005840"/>
            <a:ext cx="7696200" cy="1143000"/>
          </a:xfrm>
        </p:spPr>
        <p:txBody>
          <a:bodyPr/>
          <a:lstStyle/>
          <a:p>
            <a:r>
              <a:rPr lang="en-US" dirty="0"/>
              <a:t>www.toastmasters.org/Pathways-Overview</a:t>
            </a:r>
          </a:p>
        </p:txBody>
      </p:sp>
      <p:pic>
        <p:nvPicPr>
          <p:cNvPr id="11" name="Picture 10">
            <a:extLst>
              <a:ext uri="{FF2B5EF4-FFF2-40B4-BE49-F238E27FC236}">
                <a16:creationId xmlns:a16="http://schemas.microsoft.com/office/drawing/2014/main" id="{EF91C0CE-2817-413F-B4BB-D8FB902588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26778" y="2176934"/>
            <a:ext cx="5541579" cy="4200217"/>
          </a:xfrm>
          <a:prstGeom prst="rect">
            <a:avLst/>
          </a:prstGeom>
        </p:spPr>
      </p:pic>
    </p:spTree>
    <p:extLst>
      <p:ext uri="{BB962C8B-B14F-4D97-AF65-F5344CB8AC3E}">
        <p14:creationId xmlns:p14="http://schemas.microsoft.com/office/powerpoint/2010/main" val="1580867346"/>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6E43D-5235-4A6F-8A9C-A673247EB011}"/>
              </a:ext>
            </a:extLst>
          </p:cNvPr>
          <p:cNvSpPr>
            <a:spLocks noGrp="1"/>
          </p:cNvSpPr>
          <p:nvPr>
            <p:ph type="title"/>
          </p:nvPr>
        </p:nvSpPr>
        <p:spPr>
          <a:xfrm>
            <a:off x="838200" y="1005840"/>
            <a:ext cx="7696200" cy="1143000"/>
          </a:xfrm>
        </p:spPr>
        <p:txBody>
          <a:bodyPr anchor="t" anchorCtr="0"/>
          <a:lstStyle/>
          <a:p>
            <a:r>
              <a:rPr lang="en-US" dirty="0"/>
              <a:t>www.toastmasters.org/Education/</a:t>
            </a:r>
            <a:br>
              <a:rPr lang="en-US" dirty="0"/>
            </a:br>
            <a:r>
              <a:rPr lang="en-US" dirty="0"/>
              <a:t>Pathways/FAQ</a:t>
            </a:r>
          </a:p>
        </p:txBody>
      </p:sp>
      <p:pic>
        <p:nvPicPr>
          <p:cNvPr id="12" name="Picture 11">
            <a:extLst>
              <a:ext uri="{FF2B5EF4-FFF2-40B4-BE49-F238E27FC236}">
                <a16:creationId xmlns:a16="http://schemas.microsoft.com/office/drawing/2014/main" id="{E3B6C7E8-01D9-443F-92B1-8CD2C1555E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26778" y="2176272"/>
            <a:ext cx="5552145" cy="3806080"/>
          </a:xfrm>
          <a:prstGeom prst="rect">
            <a:avLst/>
          </a:prstGeom>
          <a:ln>
            <a:solidFill>
              <a:schemeClr val="tx1">
                <a:lumMod val="85000"/>
                <a:lumOff val="15000"/>
              </a:schemeClr>
            </a:solidFill>
          </a:ln>
        </p:spPr>
      </p:pic>
    </p:spTree>
    <p:extLst>
      <p:ext uri="{BB962C8B-B14F-4D97-AF65-F5344CB8AC3E}">
        <p14:creationId xmlns:p14="http://schemas.microsoft.com/office/powerpoint/2010/main" val="3286850974"/>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6E43D-5235-4A6F-8A9C-A673247EB011}"/>
              </a:ext>
            </a:extLst>
          </p:cNvPr>
          <p:cNvSpPr>
            <a:spLocks noGrp="1"/>
          </p:cNvSpPr>
          <p:nvPr>
            <p:ph type="title"/>
          </p:nvPr>
        </p:nvSpPr>
        <p:spPr>
          <a:xfrm>
            <a:off x="838200" y="1005840"/>
            <a:ext cx="7696200" cy="1143000"/>
          </a:xfrm>
        </p:spPr>
        <p:txBody>
          <a:bodyPr anchor="t" anchorCtr="0"/>
          <a:lstStyle/>
          <a:p>
            <a:r>
              <a:rPr lang="en-US" dirty="0"/>
              <a:t>Tutorials and Resources</a:t>
            </a:r>
          </a:p>
        </p:txBody>
      </p:sp>
      <p:grpSp>
        <p:nvGrpSpPr>
          <p:cNvPr id="2" name="Group 1">
            <a:extLst>
              <a:ext uri="{FF2B5EF4-FFF2-40B4-BE49-F238E27FC236}">
                <a16:creationId xmlns:a16="http://schemas.microsoft.com/office/drawing/2014/main" id="{9DD9F8CF-DE46-49F0-A8B9-D13884D6D13B}"/>
              </a:ext>
            </a:extLst>
          </p:cNvPr>
          <p:cNvGrpSpPr/>
          <p:nvPr/>
        </p:nvGrpSpPr>
        <p:grpSpPr>
          <a:xfrm>
            <a:off x="985423" y="1644381"/>
            <a:ext cx="7345904" cy="4894691"/>
            <a:chOff x="985423" y="1644381"/>
            <a:chExt cx="7345904" cy="4894691"/>
          </a:xfrm>
        </p:grpSpPr>
        <p:pic>
          <p:nvPicPr>
            <p:cNvPr id="6" name="Picture 2">
              <a:extLst>
                <a:ext uri="{FF2B5EF4-FFF2-40B4-BE49-F238E27FC236}">
                  <a16:creationId xmlns:a16="http://schemas.microsoft.com/office/drawing/2014/main" id="{648781AF-E998-4429-8FF1-BB9A625FD1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5423" y="1644381"/>
              <a:ext cx="7345904" cy="4894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D3253724-E3C9-4E8D-83AF-C753BAE8D9C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2072" t="5273" r="6786" b="7672"/>
            <a:stretch/>
          </p:blipFill>
          <p:spPr>
            <a:xfrm>
              <a:off x="985423" y="2498841"/>
              <a:ext cx="7212645" cy="4040231"/>
            </a:xfrm>
            <a:prstGeom prst="rect">
              <a:avLst/>
            </a:prstGeom>
            <a:ln>
              <a:noFill/>
            </a:ln>
          </p:spPr>
        </p:pic>
      </p:grpSp>
    </p:spTree>
    <p:extLst>
      <p:ext uri="{BB962C8B-B14F-4D97-AF65-F5344CB8AC3E}">
        <p14:creationId xmlns:p14="http://schemas.microsoft.com/office/powerpoint/2010/main" val="1074770167"/>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6E43D-5235-4A6F-8A9C-A673247EB011}"/>
              </a:ext>
            </a:extLst>
          </p:cNvPr>
          <p:cNvSpPr>
            <a:spLocks noGrp="1"/>
          </p:cNvSpPr>
          <p:nvPr>
            <p:ph type="title"/>
          </p:nvPr>
        </p:nvSpPr>
        <p:spPr>
          <a:xfrm>
            <a:off x="838200" y="1005840"/>
            <a:ext cx="7696200" cy="1143000"/>
          </a:xfrm>
        </p:spPr>
        <p:txBody>
          <a:bodyPr anchor="t" anchorCtr="0"/>
          <a:lstStyle/>
          <a:p>
            <a:r>
              <a:rPr lang="en-US" dirty="0"/>
              <a:t>d101tm.org/pathways/</a:t>
            </a:r>
          </a:p>
        </p:txBody>
      </p:sp>
      <p:pic>
        <p:nvPicPr>
          <p:cNvPr id="8" name="Picture 7">
            <a:extLst>
              <a:ext uri="{FF2B5EF4-FFF2-40B4-BE49-F238E27FC236}">
                <a16:creationId xmlns:a16="http://schemas.microsoft.com/office/drawing/2014/main" id="{F1AF814E-5ABC-404E-8C3F-B6C9493F80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1622" y="1737360"/>
            <a:ext cx="6982323" cy="4445877"/>
          </a:xfrm>
          <a:prstGeom prst="rect">
            <a:avLst/>
          </a:prstGeom>
          <a:ln>
            <a:solidFill>
              <a:schemeClr val="tx1">
                <a:lumMod val="95000"/>
                <a:lumOff val="5000"/>
              </a:schemeClr>
            </a:solidFill>
          </a:ln>
        </p:spPr>
      </p:pic>
    </p:spTree>
    <p:extLst>
      <p:ext uri="{BB962C8B-B14F-4D97-AF65-F5344CB8AC3E}">
        <p14:creationId xmlns:p14="http://schemas.microsoft.com/office/powerpoint/2010/main" val="1773798631"/>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6B5-9363-42F0-9B5F-EA5CA6FC2FB9}"/>
              </a:ext>
            </a:extLst>
          </p:cNvPr>
          <p:cNvSpPr>
            <a:spLocks noGrp="1"/>
          </p:cNvSpPr>
          <p:nvPr>
            <p:ph type="title"/>
          </p:nvPr>
        </p:nvSpPr>
        <p:spPr>
          <a:xfrm>
            <a:off x="838200" y="1005840"/>
            <a:ext cx="7696200" cy="1143000"/>
          </a:xfrm>
        </p:spPr>
        <p:txBody>
          <a:bodyPr anchor="t" anchorCtr="0"/>
          <a:lstStyle/>
          <a:p>
            <a:r>
              <a:rPr lang="en-US" dirty="0"/>
              <a:t>www.d4tm.org/pathways</a:t>
            </a:r>
          </a:p>
        </p:txBody>
      </p:sp>
      <p:pic>
        <p:nvPicPr>
          <p:cNvPr id="5" name="Picture 4">
            <a:extLst>
              <a:ext uri="{FF2B5EF4-FFF2-40B4-BE49-F238E27FC236}">
                <a16:creationId xmlns:a16="http://schemas.microsoft.com/office/drawing/2014/main" id="{C1877ED2-B93C-4B4A-AE4E-11F17CCCDD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52249" y="1737360"/>
            <a:ext cx="3421117" cy="2617076"/>
          </a:xfrm>
          <a:prstGeom prst="rect">
            <a:avLst/>
          </a:prstGeom>
          <a:ln>
            <a:solidFill>
              <a:schemeClr val="tx1">
                <a:lumMod val="95000"/>
                <a:lumOff val="5000"/>
              </a:schemeClr>
            </a:solidFill>
          </a:ln>
        </p:spPr>
      </p:pic>
      <p:pic>
        <p:nvPicPr>
          <p:cNvPr id="6" name="Picture 5">
            <a:extLst>
              <a:ext uri="{FF2B5EF4-FFF2-40B4-BE49-F238E27FC236}">
                <a16:creationId xmlns:a16="http://schemas.microsoft.com/office/drawing/2014/main" id="{31BDFFEE-21EB-40AD-A95B-D993D35CA9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86200" y="1737360"/>
            <a:ext cx="4926724" cy="4370985"/>
          </a:xfrm>
          <a:prstGeom prst="rect">
            <a:avLst/>
          </a:prstGeom>
          <a:ln>
            <a:solidFill>
              <a:schemeClr val="tx1">
                <a:lumMod val="95000"/>
                <a:lumOff val="5000"/>
              </a:schemeClr>
            </a:solidFill>
          </a:ln>
        </p:spPr>
      </p:pic>
    </p:spTree>
    <p:extLst>
      <p:ext uri="{BB962C8B-B14F-4D97-AF65-F5344CB8AC3E}">
        <p14:creationId xmlns:p14="http://schemas.microsoft.com/office/powerpoint/2010/main" val="335068018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a:t>Overview of the Pathways Program</a:t>
            </a:r>
            <a:endParaRPr lang="en-US" sz="3200" dirty="0"/>
          </a:p>
        </p:txBody>
      </p:sp>
    </p:spTree>
    <p:extLst>
      <p:ext uri="{BB962C8B-B14F-4D97-AF65-F5344CB8AC3E}">
        <p14:creationId xmlns:p14="http://schemas.microsoft.com/office/powerpoint/2010/main" val="4173324630"/>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DBDCAC-514B-42F7-AE9C-2423D263AE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10536" y="638504"/>
            <a:ext cx="5184249" cy="5604461"/>
          </a:xfrm>
          <a:prstGeom prst="rect">
            <a:avLst/>
          </a:prstGeom>
          <a:ln>
            <a:solidFill>
              <a:schemeClr val="tx1">
                <a:lumMod val="95000"/>
                <a:lumOff val="5000"/>
              </a:schemeClr>
            </a:solidFill>
          </a:ln>
        </p:spPr>
      </p:pic>
      <p:pic>
        <p:nvPicPr>
          <p:cNvPr id="6" name="Picture 5">
            <a:extLst>
              <a:ext uri="{FF2B5EF4-FFF2-40B4-BE49-F238E27FC236}">
                <a16:creationId xmlns:a16="http://schemas.microsoft.com/office/drawing/2014/main" id="{7CF64BAE-C1C5-4386-BC85-AEB2F3E68D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8773" y="989288"/>
            <a:ext cx="5184249" cy="5604461"/>
          </a:xfrm>
          <a:prstGeom prst="rect">
            <a:avLst/>
          </a:prstGeom>
          <a:ln>
            <a:solidFill>
              <a:schemeClr val="tx1">
                <a:lumMod val="95000"/>
                <a:lumOff val="5000"/>
              </a:schemeClr>
            </a:solidFill>
          </a:ln>
        </p:spPr>
      </p:pic>
      <p:pic>
        <p:nvPicPr>
          <p:cNvPr id="5" name="Picture 4">
            <a:extLst>
              <a:ext uri="{FF2B5EF4-FFF2-40B4-BE49-F238E27FC236}">
                <a16:creationId xmlns:a16="http://schemas.microsoft.com/office/drawing/2014/main" id="{A258DF46-23DC-4CE8-A388-070EAF772D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10537" y="638504"/>
            <a:ext cx="5184249" cy="5604461"/>
          </a:xfrm>
          <a:prstGeom prst="rect">
            <a:avLst/>
          </a:prstGeom>
          <a:ln>
            <a:solidFill>
              <a:schemeClr val="tx1">
                <a:lumMod val="95000"/>
                <a:lumOff val="5000"/>
              </a:schemeClr>
            </a:solidFill>
          </a:ln>
        </p:spPr>
      </p:pic>
    </p:spTree>
    <p:extLst>
      <p:ext uri="{BB962C8B-B14F-4D97-AF65-F5344CB8AC3E}">
        <p14:creationId xmlns:p14="http://schemas.microsoft.com/office/powerpoint/2010/main" val="19467537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8B7833-306A-4102-8BF8-BAAC0981E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537" y="638504"/>
            <a:ext cx="6748857" cy="5962405"/>
          </a:xfrm>
          <a:prstGeom prst="rect">
            <a:avLst/>
          </a:prstGeom>
        </p:spPr>
      </p:pic>
      <p:pic>
        <p:nvPicPr>
          <p:cNvPr id="8" name="Picture 7">
            <a:extLst>
              <a:ext uri="{FF2B5EF4-FFF2-40B4-BE49-F238E27FC236}">
                <a16:creationId xmlns:a16="http://schemas.microsoft.com/office/drawing/2014/main" id="{F85B8A15-26E6-41A7-88AC-8D8F555D1A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82495" y="1382712"/>
            <a:ext cx="4767934" cy="5207870"/>
          </a:xfrm>
          <a:prstGeom prst="rect">
            <a:avLst/>
          </a:prstGeom>
          <a:ln>
            <a:solidFill>
              <a:schemeClr val="tx1">
                <a:lumMod val="85000"/>
                <a:lumOff val="15000"/>
              </a:schemeClr>
            </a:solidFill>
          </a:ln>
        </p:spPr>
      </p:pic>
      <p:pic>
        <p:nvPicPr>
          <p:cNvPr id="7" name="Picture 6">
            <a:extLst>
              <a:ext uri="{FF2B5EF4-FFF2-40B4-BE49-F238E27FC236}">
                <a16:creationId xmlns:a16="http://schemas.microsoft.com/office/drawing/2014/main" id="{CBE4EF16-CEA2-405D-826E-4557DE2F52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7294" y="1139937"/>
            <a:ext cx="4767934" cy="5207869"/>
          </a:xfrm>
          <a:prstGeom prst="rect">
            <a:avLst/>
          </a:prstGeom>
          <a:ln>
            <a:solidFill>
              <a:schemeClr val="tx1">
                <a:lumMod val="85000"/>
                <a:lumOff val="15000"/>
              </a:schemeClr>
            </a:solidFill>
          </a:ln>
        </p:spPr>
      </p:pic>
      <p:pic>
        <p:nvPicPr>
          <p:cNvPr id="6" name="Picture 5">
            <a:extLst>
              <a:ext uri="{FF2B5EF4-FFF2-40B4-BE49-F238E27FC236}">
                <a16:creationId xmlns:a16="http://schemas.microsoft.com/office/drawing/2014/main" id="{E4AF032D-C9A7-4774-80D4-E551DAD23D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73680" y="893985"/>
            <a:ext cx="4767934" cy="5207869"/>
          </a:xfrm>
          <a:prstGeom prst="rect">
            <a:avLst/>
          </a:prstGeom>
          <a:ln>
            <a:solidFill>
              <a:schemeClr val="tx1">
                <a:lumMod val="85000"/>
                <a:lumOff val="15000"/>
              </a:schemeClr>
            </a:solidFill>
          </a:ln>
        </p:spPr>
      </p:pic>
      <p:pic>
        <p:nvPicPr>
          <p:cNvPr id="5" name="Picture 4">
            <a:extLst>
              <a:ext uri="{FF2B5EF4-FFF2-40B4-BE49-F238E27FC236}">
                <a16:creationId xmlns:a16="http://schemas.microsoft.com/office/drawing/2014/main" id="{0921751F-DC76-4248-B6EC-4BE1A557F6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23232" y="649608"/>
            <a:ext cx="4767935" cy="5207870"/>
          </a:xfrm>
          <a:prstGeom prst="rect">
            <a:avLst/>
          </a:prstGeom>
          <a:ln>
            <a:solidFill>
              <a:schemeClr val="tx1">
                <a:lumMod val="85000"/>
                <a:lumOff val="15000"/>
              </a:schemeClr>
            </a:solidFill>
          </a:ln>
        </p:spPr>
      </p:pic>
    </p:spTree>
    <p:extLst>
      <p:ext uri="{BB962C8B-B14F-4D97-AF65-F5344CB8AC3E}">
        <p14:creationId xmlns:p14="http://schemas.microsoft.com/office/powerpoint/2010/main" val="19984109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30B8D7-A83B-416D-817B-27B3792B6D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794" y="789407"/>
            <a:ext cx="4285960" cy="5546537"/>
          </a:xfrm>
          <a:prstGeom prst="rect">
            <a:avLst/>
          </a:prstGeom>
          <a:ln>
            <a:solidFill>
              <a:schemeClr val="tx1">
                <a:lumMod val="85000"/>
                <a:lumOff val="15000"/>
              </a:schemeClr>
            </a:solidFill>
          </a:ln>
          <a:effectLst>
            <a:softEdge rad="0"/>
          </a:effectLst>
          <a:scene3d>
            <a:camera prst="perspectiveContrastingRightFacing" fov="600000">
              <a:rot lat="60000" lon="20400000" rev="0"/>
            </a:camera>
            <a:lightRig rig="threePt" dir="t"/>
          </a:scene3d>
          <a:sp3d extrusionH="317500" contourW="12700">
            <a:extrusionClr>
              <a:schemeClr val="bg1">
                <a:lumMod val="65000"/>
              </a:schemeClr>
            </a:extrusionClr>
            <a:contourClr>
              <a:schemeClr val="tx1">
                <a:lumMod val="50000"/>
                <a:lumOff val="50000"/>
              </a:schemeClr>
            </a:contourClr>
          </a:sp3d>
        </p:spPr>
      </p:pic>
      <p:pic>
        <p:nvPicPr>
          <p:cNvPr id="12" name="Picture 11">
            <a:extLst>
              <a:ext uri="{FF2B5EF4-FFF2-40B4-BE49-F238E27FC236}">
                <a16:creationId xmlns:a16="http://schemas.microsoft.com/office/drawing/2014/main" id="{6ADC9F36-03BB-4EA2-AA82-1186D7D66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794" y="789407"/>
            <a:ext cx="4285960" cy="5546536"/>
          </a:xfrm>
          <a:prstGeom prst="rect">
            <a:avLst/>
          </a:prstGeom>
          <a:ln>
            <a:solidFill>
              <a:schemeClr val="tx1">
                <a:lumMod val="85000"/>
                <a:lumOff val="15000"/>
              </a:schemeClr>
            </a:solidFill>
          </a:ln>
          <a:effectLst>
            <a:softEdge rad="0"/>
          </a:effectLst>
          <a:scene3d>
            <a:camera prst="perspectiveContrastingRightFacing" fov="600000">
              <a:rot lat="60000" lon="20400000" rev="0"/>
            </a:camera>
            <a:lightRig rig="threePt" dir="t"/>
          </a:scene3d>
          <a:sp3d contourW="12700">
            <a:extrusionClr>
              <a:schemeClr val="bg1">
                <a:lumMod val="65000"/>
              </a:schemeClr>
            </a:extrusionClr>
            <a:contourClr>
              <a:schemeClr val="tx1">
                <a:lumMod val="50000"/>
                <a:lumOff val="50000"/>
              </a:schemeClr>
            </a:contourClr>
          </a:sp3d>
        </p:spPr>
      </p:pic>
    </p:spTree>
    <p:extLst>
      <p:ext uri="{BB962C8B-B14F-4D97-AF65-F5344CB8AC3E}">
        <p14:creationId xmlns:p14="http://schemas.microsoft.com/office/powerpoint/2010/main" val="42764301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6B5-9363-42F0-9B5F-EA5CA6FC2FB9}"/>
              </a:ext>
            </a:extLst>
          </p:cNvPr>
          <p:cNvSpPr>
            <a:spLocks noGrp="1"/>
          </p:cNvSpPr>
          <p:nvPr>
            <p:ph type="title"/>
          </p:nvPr>
        </p:nvSpPr>
        <p:spPr/>
        <p:txBody>
          <a:bodyPr/>
          <a:lstStyle/>
          <a:p>
            <a:r>
              <a:rPr lang="en-US" dirty="0"/>
              <a:t>Base Camp Manager Duties</a:t>
            </a:r>
          </a:p>
        </p:txBody>
      </p:sp>
      <p:sp>
        <p:nvSpPr>
          <p:cNvPr id="7" name="Content Placeholder 9">
            <a:extLst>
              <a:ext uri="{FF2B5EF4-FFF2-40B4-BE49-F238E27FC236}">
                <a16:creationId xmlns:a16="http://schemas.microsoft.com/office/drawing/2014/main" id="{CF2787E7-04DC-438B-AEEE-FAF75299C09E}"/>
              </a:ext>
            </a:extLst>
          </p:cNvPr>
          <p:cNvSpPr txBox="1">
            <a:spLocks/>
          </p:cNvSpPr>
          <p:nvPr/>
        </p:nvSpPr>
        <p:spPr>
          <a:xfrm>
            <a:off x="262462" y="1911035"/>
            <a:ext cx="4233338" cy="3544888"/>
          </a:xfrm>
          <a:prstGeom prst="rect">
            <a:avLst/>
          </a:prstGeom>
        </p:spPr>
        <p:txBody>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lnSpc>
                <a:spcPct val="90000"/>
              </a:lnSpc>
            </a:pPr>
            <a:r>
              <a:rPr lang="en-US" sz="2400" kern="0" dirty="0"/>
              <a:t>Responding to Level Completion Requests (Paths on Base Camp)</a:t>
            </a:r>
          </a:p>
          <a:p>
            <a:pPr>
              <a:lnSpc>
                <a:spcPct val="90000"/>
              </a:lnSpc>
            </a:pPr>
            <a:r>
              <a:rPr lang="en-US" sz="2400" kern="0" dirty="0"/>
              <a:t>Printing Certificates (Paths on Base Camp)</a:t>
            </a:r>
          </a:p>
          <a:p>
            <a:pPr>
              <a:lnSpc>
                <a:spcPct val="90000"/>
              </a:lnSpc>
            </a:pPr>
            <a:r>
              <a:rPr lang="en-US" sz="2400" kern="0" dirty="0"/>
              <a:t>Validating Project and Level Completion (Paths in Print)</a:t>
            </a:r>
          </a:p>
          <a:p>
            <a:pPr>
              <a:lnSpc>
                <a:spcPct val="90000"/>
              </a:lnSpc>
            </a:pPr>
            <a:r>
              <a:rPr lang="en-US" sz="2400" kern="0" dirty="0"/>
              <a:t>Printing Certificates (Paths in Print)</a:t>
            </a:r>
          </a:p>
          <a:p>
            <a:pPr>
              <a:lnSpc>
                <a:spcPct val="90000"/>
              </a:lnSpc>
            </a:pPr>
            <a:r>
              <a:rPr lang="en-US" sz="2400" kern="0" dirty="0"/>
              <a:t>Responding to Initial External Training Requests</a:t>
            </a:r>
          </a:p>
        </p:txBody>
      </p:sp>
      <p:sp>
        <p:nvSpPr>
          <p:cNvPr id="8" name="Content Placeholder 14">
            <a:extLst>
              <a:ext uri="{FF2B5EF4-FFF2-40B4-BE49-F238E27FC236}">
                <a16:creationId xmlns:a16="http://schemas.microsoft.com/office/drawing/2014/main" id="{38C96666-6CC2-428A-B6E1-54F66EDE65FA}"/>
              </a:ext>
            </a:extLst>
          </p:cNvPr>
          <p:cNvSpPr txBox="1">
            <a:spLocks/>
          </p:cNvSpPr>
          <p:nvPr/>
        </p:nvSpPr>
        <p:spPr>
          <a:xfrm>
            <a:off x="4585758" y="1911035"/>
            <a:ext cx="4236509" cy="3544888"/>
          </a:xfrm>
          <a:prstGeom prst="rect">
            <a:avLst/>
          </a:prstGeom>
        </p:spPr>
        <p:txBody>
          <a:bodyPr/>
          <a:lst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a:lnSpc>
                <a:spcPct val="90000"/>
              </a:lnSpc>
            </a:pPr>
            <a:r>
              <a:rPr lang="en-US" sz="2400" kern="0" dirty="0"/>
              <a:t>Responding to External Training Completion Requests</a:t>
            </a:r>
          </a:p>
          <a:p>
            <a:pPr>
              <a:lnSpc>
                <a:spcPct val="90000"/>
              </a:lnSpc>
            </a:pPr>
            <a:r>
              <a:rPr lang="en-US" sz="2400" kern="0" dirty="0"/>
              <a:t>Individual Progress Dashboard</a:t>
            </a:r>
          </a:p>
          <a:p>
            <a:pPr>
              <a:lnSpc>
                <a:spcPct val="90000"/>
              </a:lnSpc>
            </a:pPr>
            <a:r>
              <a:rPr lang="en-US" sz="2400" kern="0" dirty="0"/>
              <a:t>Path Progress Dashboard</a:t>
            </a:r>
          </a:p>
          <a:p>
            <a:pPr>
              <a:lnSpc>
                <a:spcPct val="90000"/>
              </a:lnSpc>
            </a:pPr>
            <a:r>
              <a:rPr lang="en-US" sz="2400" kern="0" dirty="0"/>
              <a:t>Path Type Dashboard</a:t>
            </a:r>
          </a:p>
          <a:p>
            <a:pPr>
              <a:lnSpc>
                <a:spcPct val="90000"/>
              </a:lnSpc>
            </a:pPr>
            <a:r>
              <a:rPr lang="en-US" sz="2400" kern="0" dirty="0"/>
              <a:t>Recently Selected Paths Dashboard</a:t>
            </a:r>
          </a:p>
          <a:p>
            <a:pPr>
              <a:lnSpc>
                <a:spcPct val="90000"/>
              </a:lnSpc>
            </a:pPr>
            <a:r>
              <a:rPr lang="en-US" sz="2400" kern="0" dirty="0"/>
              <a:t>External Training Dashboard</a:t>
            </a:r>
          </a:p>
          <a:p>
            <a:endParaRPr lang="en-US" sz="2400" kern="0" dirty="0"/>
          </a:p>
        </p:txBody>
      </p:sp>
    </p:spTree>
    <p:extLst>
      <p:ext uri="{BB962C8B-B14F-4D97-AF65-F5344CB8AC3E}">
        <p14:creationId xmlns:p14="http://schemas.microsoft.com/office/powerpoint/2010/main" val="2794516812"/>
      </p:ext>
    </p:extLst>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7814"/>
            <a:ext cx="9144000" cy="5102832"/>
          </a:xfrm>
          <a:prstGeom prst="rect">
            <a:avLst/>
          </a:prstGeom>
        </p:spPr>
      </p:pic>
    </p:spTree>
    <p:extLst>
      <p:ext uri="{BB962C8B-B14F-4D97-AF65-F5344CB8AC3E}">
        <p14:creationId xmlns:p14="http://schemas.microsoft.com/office/powerpoint/2010/main" val="771951837"/>
      </p:ext>
    </p:extLst>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8" name="Picture 4" descr="http://getfullyfunded.com/wp-content/uploads/2012/04/questionmar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1"/>
          <a:stretch/>
        </p:blipFill>
        <p:spPr bwMode="auto">
          <a:xfrm>
            <a:off x="1103517" y="1571685"/>
            <a:ext cx="5207831" cy="408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79430"/>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883920"/>
            <a:ext cx="7326086" cy="1143000"/>
          </a:xfrm>
        </p:spPr>
        <p:txBody>
          <a:bodyPr/>
          <a:lstStyle/>
          <a:p>
            <a:pPr algn="l"/>
            <a:r>
              <a:rPr lang="en-US" dirty="0"/>
              <a:t>Core Competencies of Toastmasters Learning</a:t>
            </a:r>
          </a:p>
        </p:txBody>
      </p:sp>
      <p:sp>
        <p:nvSpPr>
          <p:cNvPr id="5" name="Content Placeholder 4"/>
          <p:cNvSpPr>
            <a:spLocks noGrp="1"/>
          </p:cNvSpPr>
          <p:nvPr>
            <p:ph idx="1"/>
          </p:nvPr>
        </p:nvSpPr>
        <p:spPr>
          <a:xfrm>
            <a:off x="762000" y="1920240"/>
            <a:ext cx="7772400" cy="4500563"/>
          </a:xfrm>
        </p:spPr>
        <p:txBody>
          <a:bodyPr/>
          <a:lstStyle/>
          <a:p>
            <a:r>
              <a:rPr lang="en-US" dirty="0"/>
              <a:t>Public Speaking</a:t>
            </a:r>
          </a:p>
          <a:p>
            <a:r>
              <a:rPr lang="en-US" dirty="0"/>
              <a:t>Interpersonal Communication</a:t>
            </a:r>
          </a:p>
          <a:p>
            <a:r>
              <a:rPr lang="en-US" dirty="0"/>
              <a:t>Strategic Leadership</a:t>
            </a:r>
          </a:p>
          <a:p>
            <a:r>
              <a:rPr lang="en-US" dirty="0"/>
              <a:t>Leading and Managing</a:t>
            </a:r>
          </a:p>
          <a:p>
            <a:r>
              <a:rPr lang="en-US" dirty="0"/>
              <a:t>Building Confidence</a:t>
            </a:r>
          </a:p>
          <a:p>
            <a:endParaRPr lang="en-US" dirty="0"/>
          </a:p>
          <a:p>
            <a:pPr lvl="3"/>
            <a:endParaRPr lang="en-US" dirty="0"/>
          </a:p>
          <a:p>
            <a:endParaRPr lang="en-US" dirty="0"/>
          </a:p>
        </p:txBody>
      </p:sp>
    </p:spTree>
    <p:extLst>
      <p:ext uri="{BB962C8B-B14F-4D97-AF65-F5344CB8AC3E}">
        <p14:creationId xmlns:p14="http://schemas.microsoft.com/office/powerpoint/2010/main" val="20651171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a:r>
              <a:rPr lang="en-US" dirty="0"/>
              <a:t>Disciplines Established from Combination of Core Competencies</a:t>
            </a:r>
          </a:p>
        </p:txBody>
      </p:sp>
      <p:sp>
        <p:nvSpPr>
          <p:cNvPr id="5" name="Content Placeholder 4"/>
          <p:cNvSpPr>
            <a:spLocks noGrp="1"/>
          </p:cNvSpPr>
          <p:nvPr>
            <p:ph idx="1"/>
          </p:nvPr>
        </p:nvSpPr>
        <p:spPr>
          <a:xfrm>
            <a:off x="762000" y="1920240"/>
            <a:ext cx="7772400" cy="4500563"/>
          </a:xfrm>
        </p:spPr>
        <p:txBody>
          <a:bodyPr/>
          <a:lstStyle/>
          <a:p>
            <a:r>
              <a:rPr lang="en-US" dirty="0"/>
              <a:t>Public Speaking and Management</a:t>
            </a:r>
          </a:p>
          <a:p>
            <a:r>
              <a:rPr lang="en-US" dirty="0"/>
              <a:t>Public Speaking and Strategic Leadership</a:t>
            </a:r>
          </a:p>
          <a:p>
            <a:r>
              <a:rPr lang="en-US" dirty="0"/>
              <a:t>Interpersonal Communication and Management</a:t>
            </a:r>
          </a:p>
          <a:p>
            <a:r>
              <a:rPr lang="en-US" dirty="0"/>
              <a:t>Interpersonal Communication and Strategic Leadership</a:t>
            </a:r>
          </a:p>
          <a:p>
            <a:r>
              <a:rPr lang="en-US" dirty="0"/>
              <a:t>Public Speaking and Interpersonal Communication</a:t>
            </a:r>
          </a:p>
        </p:txBody>
      </p:sp>
    </p:spTree>
    <p:extLst>
      <p:ext uri="{BB962C8B-B14F-4D97-AF65-F5344CB8AC3E}">
        <p14:creationId xmlns:p14="http://schemas.microsoft.com/office/powerpoint/2010/main" val="4770604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70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for Learning</a:t>
            </a:r>
            <a:br>
              <a:rPr lang="en-US" dirty="0"/>
            </a:br>
            <a:endParaRPr lang="en-US" dirty="0"/>
          </a:p>
        </p:txBody>
      </p:sp>
      <p:grpSp>
        <p:nvGrpSpPr>
          <p:cNvPr id="34" name="Group 33"/>
          <p:cNvGrpSpPr/>
          <p:nvPr/>
        </p:nvGrpSpPr>
        <p:grpSpPr>
          <a:xfrm>
            <a:off x="331572" y="1670629"/>
            <a:ext cx="1487500" cy="1838801"/>
            <a:chOff x="331572" y="1880698"/>
            <a:chExt cx="1487500" cy="183880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09" y="1880698"/>
              <a:ext cx="1274826" cy="1280160"/>
            </a:xfrm>
            <a:prstGeom prst="rect">
              <a:avLst/>
            </a:prstGeom>
          </p:spPr>
        </p:pic>
        <p:sp>
          <p:nvSpPr>
            <p:cNvPr id="6" name="TextBox 5"/>
            <p:cNvSpPr txBox="1"/>
            <p:nvPr/>
          </p:nvSpPr>
          <p:spPr>
            <a:xfrm>
              <a:off x="331572" y="3196279"/>
              <a:ext cx="1487500" cy="523220"/>
            </a:xfrm>
            <a:prstGeom prst="rect">
              <a:avLst/>
            </a:prstGeom>
            <a:noFill/>
          </p:spPr>
          <p:txBody>
            <a:bodyPr wrap="square" lIns="0" tIns="0" rIns="0" bIns="0" rtlCol="0">
              <a:spAutoFit/>
            </a:bodyPr>
            <a:lstStyle/>
            <a:p>
              <a:pPr algn="ctr"/>
              <a:r>
                <a:rPr lang="en-US" sz="1700" dirty="0">
                  <a:latin typeface="Arial"/>
                  <a:cs typeface="Arial"/>
                </a:rPr>
                <a:t>Motivational Strategies</a:t>
              </a:r>
            </a:p>
          </p:txBody>
        </p:sp>
      </p:grpSp>
      <p:grpSp>
        <p:nvGrpSpPr>
          <p:cNvPr id="43" name="Group 42"/>
          <p:cNvGrpSpPr/>
          <p:nvPr/>
        </p:nvGrpSpPr>
        <p:grpSpPr>
          <a:xfrm>
            <a:off x="2042652" y="1670629"/>
            <a:ext cx="1487500" cy="1873905"/>
            <a:chOff x="2042652" y="1880698"/>
            <a:chExt cx="1487500" cy="187390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439" y="1880698"/>
              <a:ext cx="1274826" cy="1280160"/>
            </a:xfrm>
            <a:prstGeom prst="rect">
              <a:avLst/>
            </a:prstGeom>
          </p:spPr>
        </p:pic>
        <p:sp>
          <p:nvSpPr>
            <p:cNvPr id="9" name="TextBox 8"/>
            <p:cNvSpPr txBox="1"/>
            <p:nvPr/>
          </p:nvSpPr>
          <p:spPr>
            <a:xfrm>
              <a:off x="2042652" y="3231383"/>
              <a:ext cx="1487500" cy="523220"/>
            </a:xfrm>
            <a:prstGeom prst="rect">
              <a:avLst/>
            </a:prstGeom>
            <a:noFill/>
          </p:spPr>
          <p:txBody>
            <a:bodyPr wrap="square" lIns="0" tIns="0" rIns="0" bIns="0" rtlCol="0">
              <a:spAutoFit/>
            </a:bodyPr>
            <a:lstStyle/>
            <a:p>
              <a:pPr algn="ctr"/>
              <a:r>
                <a:rPr lang="en-US" sz="1700" dirty="0">
                  <a:latin typeface="Arial"/>
                  <a:cs typeface="Arial"/>
                </a:rPr>
                <a:t>Presentation Mastery</a:t>
              </a:r>
            </a:p>
          </p:txBody>
        </p:sp>
      </p:grpSp>
      <p:grpSp>
        <p:nvGrpSpPr>
          <p:cNvPr id="42" name="Group 41"/>
          <p:cNvGrpSpPr/>
          <p:nvPr/>
        </p:nvGrpSpPr>
        <p:grpSpPr>
          <a:xfrm>
            <a:off x="3741375" y="1670629"/>
            <a:ext cx="1531850" cy="1838801"/>
            <a:chOff x="3741375" y="1880698"/>
            <a:chExt cx="1531850" cy="1838801"/>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2969" y="1880698"/>
              <a:ext cx="1274826" cy="1280160"/>
            </a:xfrm>
            <a:prstGeom prst="rect">
              <a:avLst/>
            </a:prstGeom>
          </p:spPr>
        </p:pic>
        <p:sp>
          <p:nvSpPr>
            <p:cNvPr id="12" name="TextBox 11"/>
            <p:cNvSpPr txBox="1"/>
            <p:nvPr/>
          </p:nvSpPr>
          <p:spPr>
            <a:xfrm>
              <a:off x="3741375" y="3196279"/>
              <a:ext cx="1531850" cy="523220"/>
            </a:xfrm>
            <a:prstGeom prst="rect">
              <a:avLst/>
            </a:prstGeom>
            <a:noFill/>
          </p:spPr>
          <p:txBody>
            <a:bodyPr wrap="square" lIns="0" tIns="0" rIns="0" bIns="0" rtlCol="0">
              <a:spAutoFit/>
            </a:bodyPr>
            <a:lstStyle/>
            <a:p>
              <a:pPr algn="ctr"/>
              <a:r>
                <a:rPr lang="en-US" sz="1700" dirty="0">
                  <a:latin typeface="Arial"/>
                  <a:cs typeface="Arial"/>
                </a:rPr>
                <a:t>Leadership Development</a:t>
              </a:r>
            </a:p>
          </p:txBody>
        </p:sp>
      </p:grpSp>
      <p:grpSp>
        <p:nvGrpSpPr>
          <p:cNvPr id="41" name="Group 40"/>
          <p:cNvGrpSpPr/>
          <p:nvPr/>
        </p:nvGrpSpPr>
        <p:grpSpPr>
          <a:xfrm>
            <a:off x="5447377" y="1674955"/>
            <a:ext cx="1487500" cy="1869579"/>
            <a:chOff x="5447377" y="1885024"/>
            <a:chExt cx="1487500" cy="1869579"/>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5499" y="1885024"/>
              <a:ext cx="1274826" cy="1280160"/>
            </a:xfrm>
            <a:prstGeom prst="rect">
              <a:avLst/>
            </a:prstGeom>
          </p:spPr>
        </p:pic>
        <p:sp>
          <p:nvSpPr>
            <p:cNvPr id="15" name="TextBox 14"/>
            <p:cNvSpPr txBox="1"/>
            <p:nvPr/>
          </p:nvSpPr>
          <p:spPr>
            <a:xfrm>
              <a:off x="5447377" y="3200605"/>
              <a:ext cx="1487500" cy="553998"/>
            </a:xfrm>
            <a:prstGeom prst="rect">
              <a:avLst/>
            </a:prstGeom>
            <a:noFill/>
          </p:spPr>
          <p:txBody>
            <a:bodyPr wrap="square" lIns="0" tIns="0" rIns="0" bIns="0" rtlCol="0">
              <a:spAutoFit/>
            </a:bodyPr>
            <a:lstStyle/>
            <a:p>
              <a:pPr algn="ctr"/>
              <a:r>
                <a:rPr lang="en-US" dirty="0">
                  <a:latin typeface="Arial"/>
                  <a:cs typeface="Arial"/>
                </a:rPr>
                <a:t>Innovative Planning</a:t>
              </a:r>
            </a:p>
          </p:txBody>
        </p:sp>
      </p:grpSp>
      <p:grpSp>
        <p:nvGrpSpPr>
          <p:cNvPr id="40" name="Group 39"/>
          <p:cNvGrpSpPr/>
          <p:nvPr/>
        </p:nvGrpSpPr>
        <p:grpSpPr>
          <a:xfrm>
            <a:off x="7022529" y="1670629"/>
            <a:ext cx="1805825" cy="1873905"/>
            <a:chOff x="7022529" y="1880698"/>
            <a:chExt cx="1805825" cy="1873905"/>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8028" y="1880698"/>
              <a:ext cx="1274826" cy="1280160"/>
            </a:xfrm>
            <a:prstGeom prst="rect">
              <a:avLst/>
            </a:prstGeom>
          </p:spPr>
        </p:pic>
        <p:sp>
          <p:nvSpPr>
            <p:cNvPr id="18" name="TextBox 17"/>
            <p:cNvSpPr txBox="1"/>
            <p:nvPr/>
          </p:nvSpPr>
          <p:spPr>
            <a:xfrm>
              <a:off x="7022529" y="3231383"/>
              <a:ext cx="1805825" cy="523220"/>
            </a:xfrm>
            <a:prstGeom prst="rect">
              <a:avLst/>
            </a:prstGeom>
            <a:noFill/>
          </p:spPr>
          <p:txBody>
            <a:bodyPr wrap="square" lIns="0" tIns="0" rIns="0" bIns="0" rtlCol="0">
              <a:spAutoFit/>
            </a:bodyPr>
            <a:lstStyle/>
            <a:p>
              <a:pPr algn="ctr"/>
              <a:r>
                <a:rPr lang="en-US" sz="1700" dirty="0">
                  <a:latin typeface="Arial"/>
                  <a:cs typeface="Arial"/>
                </a:rPr>
                <a:t>Visionary Communication</a:t>
              </a:r>
            </a:p>
          </p:txBody>
        </p:sp>
      </p:grpSp>
      <p:grpSp>
        <p:nvGrpSpPr>
          <p:cNvPr id="35" name="Group 34"/>
          <p:cNvGrpSpPr/>
          <p:nvPr/>
        </p:nvGrpSpPr>
        <p:grpSpPr>
          <a:xfrm>
            <a:off x="291502" y="3778384"/>
            <a:ext cx="1585075" cy="1838801"/>
            <a:chOff x="291502" y="3988453"/>
            <a:chExt cx="1585075" cy="1838801"/>
          </a:xfrm>
        </p:grpSpPr>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626" y="3988453"/>
              <a:ext cx="1274826" cy="1280160"/>
            </a:xfrm>
            <a:prstGeom prst="rect">
              <a:avLst/>
            </a:prstGeom>
          </p:spPr>
        </p:pic>
        <p:sp>
          <p:nvSpPr>
            <p:cNvPr id="21" name="TextBox 20"/>
            <p:cNvSpPr txBox="1"/>
            <p:nvPr/>
          </p:nvSpPr>
          <p:spPr>
            <a:xfrm>
              <a:off x="291502" y="5304034"/>
              <a:ext cx="1585075" cy="523220"/>
            </a:xfrm>
            <a:prstGeom prst="rect">
              <a:avLst/>
            </a:prstGeom>
            <a:noFill/>
          </p:spPr>
          <p:txBody>
            <a:bodyPr wrap="square" lIns="0" tIns="0" rIns="0" bIns="0" rtlCol="0">
              <a:spAutoFit/>
            </a:bodyPr>
            <a:lstStyle/>
            <a:p>
              <a:pPr algn="ctr"/>
              <a:r>
                <a:rPr lang="en-US" sz="1700" dirty="0">
                  <a:latin typeface="Arial"/>
                  <a:cs typeface="Arial"/>
                </a:rPr>
                <a:t>Strategic Relationships</a:t>
              </a:r>
            </a:p>
          </p:txBody>
        </p:sp>
      </p:grpSp>
      <p:grpSp>
        <p:nvGrpSpPr>
          <p:cNvPr id="36" name="Group 35"/>
          <p:cNvGrpSpPr/>
          <p:nvPr/>
        </p:nvGrpSpPr>
        <p:grpSpPr>
          <a:xfrm>
            <a:off x="2053730" y="3778384"/>
            <a:ext cx="1487500" cy="1838801"/>
            <a:chOff x="2053730" y="3988453"/>
            <a:chExt cx="1487500" cy="1838801"/>
          </a:xfrm>
        </p:grpSpPr>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2734" y="3988453"/>
              <a:ext cx="1269492" cy="1280160"/>
            </a:xfrm>
            <a:prstGeom prst="rect">
              <a:avLst/>
            </a:prstGeom>
          </p:spPr>
        </p:pic>
        <p:sp>
          <p:nvSpPr>
            <p:cNvPr id="24" name="TextBox 23"/>
            <p:cNvSpPr txBox="1"/>
            <p:nvPr/>
          </p:nvSpPr>
          <p:spPr>
            <a:xfrm>
              <a:off x="2053730" y="5304034"/>
              <a:ext cx="1487500" cy="523220"/>
            </a:xfrm>
            <a:prstGeom prst="rect">
              <a:avLst/>
            </a:prstGeom>
            <a:noFill/>
          </p:spPr>
          <p:txBody>
            <a:bodyPr wrap="square" lIns="0" tIns="0" rIns="0" bIns="0" rtlCol="0">
              <a:spAutoFit/>
            </a:bodyPr>
            <a:lstStyle/>
            <a:p>
              <a:pPr algn="ctr"/>
              <a:r>
                <a:rPr lang="en-US" sz="1700" dirty="0">
                  <a:latin typeface="Arial"/>
                  <a:cs typeface="Arial"/>
                </a:rPr>
                <a:t>Dynamic Leadership</a:t>
              </a:r>
            </a:p>
          </p:txBody>
        </p:sp>
      </p:grpSp>
      <p:grpSp>
        <p:nvGrpSpPr>
          <p:cNvPr id="37" name="Group 36"/>
          <p:cNvGrpSpPr/>
          <p:nvPr/>
        </p:nvGrpSpPr>
        <p:grpSpPr>
          <a:xfrm>
            <a:off x="3799952" y="3778384"/>
            <a:ext cx="1487500" cy="1838801"/>
            <a:chOff x="3799952" y="3988453"/>
            <a:chExt cx="1487500" cy="1838801"/>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08956" y="3988453"/>
              <a:ext cx="1269492" cy="1280160"/>
            </a:xfrm>
            <a:prstGeom prst="rect">
              <a:avLst/>
            </a:prstGeom>
          </p:spPr>
        </p:pic>
        <p:sp>
          <p:nvSpPr>
            <p:cNvPr id="27" name="TextBox 26"/>
            <p:cNvSpPr txBox="1"/>
            <p:nvPr/>
          </p:nvSpPr>
          <p:spPr>
            <a:xfrm>
              <a:off x="3799952" y="5304034"/>
              <a:ext cx="1487500" cy="523220"/>
            </a:xfrm>
            <a:prstGeom prst="rect">
              <a:avLst/>
            </a:prstGeom>
            <a:noFill/>
          </p:spPr>
          <p:txBody>
            <a:bodyPr wrap="square" lIns="0" tIns="0" rIns="0" bIns="0" rtlCol="0">
              <a:spAutoFit/>
            </a:bodyPr>
            <a:lstStyle/>
            <a:p>
              <a:pPr algn="ctr"/>
              <a:r>
                <a:rPr lang="en-US" sz="1700" dirty="0">
                  <a:latin typeface="Arial"/>
                  <a:cs typeface="Arial"/>
                </a:rPr>
                <a:t>Persuasive Influence</a:t>
              </a:r>
            </a:p>
          </p:txBody>
        </p:sp>
      </p:grpSp>
      <p:grpSp>
        <p:nvGrpSpPr>
          <p:cNvPr id="38" name="Group 37"/>
          <p:cNvGrpSpPr/>
          <p:nvPr/>
        </p:nvGrpSpPr>
        <p:grpSpPr>
          <a:xfrm>
            <a:off x="5501015" y="3778384"/>
            <a:ext cx="1487500" cy="1838801"/>
            <a:chOff x="5501015" y="3988453"/>
            <a:chExt cx="1487500" cy="1838801"/>
          </a:xfrm>
        </p:grpSpPr>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07838" y="3988453"/>
              <a:ext cx="1274826" cy="1280160"/>
            </a:xfrm>
            <a:prstGeom prst="rect">
              <a:avLst/>
            </a:prstGeom>
          </p:spPr>
        </p:pic>
        <p:sp>
          <p:nvSpPr>
            <p:cNvPr id="30" name="TextBox 29"/>
            <p:cNvSpPr txBox="1"/>
            <p:nvPr/>
          </p:nvSpPr>
          <p:spPr>
            <a:xfrm>
              <a:off x="5501015" y="5304034"/>
              <a:ext cx="1487500" cy="523220"/>
            </a:xfrm>
            <a:prstGeom prst="rect">
              <a:avLst/>
            </a:prstGeom>
            <a:noFill/>
          </p:spPr>
          <p:txBody>
            <a:bodyPr wrap="square" lIns="0" tIns="0" rIns="0" bIns="0" rtlCol="0">
              <a:spAutoFit/>
            </a:bodyPr>
            <a:lstStyle/>
            <a:p>
              <a:pPr algn="ctr"/>
              <a:r>
                <a:rPr lang="en-US" sz="1700" dirty="0">
                  <a:latin typeface="Arial"/>
                  <a:cs typeface="Arial"/>
                </a:rPr>
                <a:t>Effective Coaching</a:t>
              </a:r>
            </a:p>
          </p:txBody>
        </p:sp>
      </p:grpSp>
      <p:grpSp>
        <p:nvGrpSpPr>
          <p:cNvPr id="39" name="Group 38"/>
          <p:cNvGrpSpPr/>
          <p:nvPr/>
        </p:nvGrpSpPr>
        <p:grpSpPr>
          <a:xfrm>
            <a:off x="7202807" y="3778384"/>
            <a:ext cx="1487500" cy="1838801"/>
            <a:chOff x="7202807" y="3988453"/>
            <a:chExt cx="1487500" cy="1838801"/>
          </a:xfrm>
        </p:grpSpPr>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08451" y="3988453"/>
              <a:ext cx="1274826" cy="1280160"/>
            </a:xfrm>
            <a:prstGeom prst="rect">
              <a:avLst/>
            </a:prstGeom>
          </p:spPr>
        </p:pic>
        <p:sp>
          <p:nvSpPr>
            <p:cNvPr id="33" name="TextBox 32"/>
            <p:cNvSpPr txBox="1"/>
            <p:nvPr/>
          </p:nvSpPr>
          <p:spPr>
            <a:xfrm>
              <a:off x="7202807" y="5304034"/>
              <a:ext cx="1487500" cy="523220"/>
            </a:xfrm>
            <a:prstGeom prst="rect">
              <a:avLst/>
            </a:prstGeom>
            <a:noFill/>
          </p:spPr>
          <p:txBody>
            <a:bodyPr wrap="square" lIns="0" tIns="0" rIns="0" bIns="0" rtlCol="0">
              <a:spAutoFit/>
            </a:bodyPr>
            <a:lstStyle/>
            <a:p>
              <a:pPr algn="ctr"/>
              <a:r>
                <a:rPr lang="en-US" sz="1700" dirty="0">
                  <a:latin typeface="Arial"/>
                  <a:cs typeface="Arial"/>
                </a:rPr>
                <a:t>Team Collaboration</a:t>
              </a:r>
            </a:p>
          </p:txBody>
        </p:sp>
      </p:grpSp>
    </p:spTree>
    <p:extLst>
      <p:ext uri="{BB962C8B-B14F-4D97-AF65-F5344CB8AC3E}">
        <p14:creationId xmlns:p14="http://schemas.microsoft.com/office/powerpoint/2010/main" val="18650673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5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35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400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450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and Core Competencies</a:t>
            </a:r>
            <a:br>
              <a:rPr lang="en-US" dirty="0"/>
            </a:br>
            <a:r>
              <a:rPr lang="en-US" dirty="0"/>
              <a:t>	</a:t>
            </a:r>
          </a:p>
        </p:txBody>
      </p:sp>
      <p:grpSp>
        <p:nvGrpSpPr>
          <p:cNvPr id="9" name="Group 8">
            <a:extLst>
              <a:ext uri="{FF2B5EF4-FFF2-40B4-BE49-F238E27FC236}">
                <a16:creationId xmlns:a16="http://schemas.microsoft.com/office/drawing/2014/main" id="{446BD829-DAB7-4541-8D59-B4B5C22C36C5}"/>
              </a:ext>
            </a:extLst>
          </p:cNvPr>
          <p:cNvGrpSpPr/>
          <p:nvPr/>
        </p:nvGrpSpPr>
        <p:grpSpPr>
          <a:xfrm>
            <a:off x="1933279" y="5203596"/>
            <a:ext cx="1645920" cy="457200"/>
            <a:chOff x="1882688" y="5203596"/>
            <a:chExt cx="1645920" cy="457200"/>
          </a:xfrm>
        </p:grpSpPr>
        <p:sp>
          <p:nvSpPr>
            <p:cNvPr id="11" name="TextBox 10"/>
            <p:cNvSpPr txBox="1"/>
            <p:nvPr/>
          </p:nvSpPr>
          <p:spPr>
            <a:xfrm>
              <a:off x="1882688" y="5203596"/>
              <a:ext cx="1645920" cy="457200"/>
            </a:xfrm>
            <a:prstGeom prst="rect">
              <a:avLst/>
            </a:prstGeom>
            <a:solidFill>
              <a:schemeClr val="bg1"/>
            </a:solidFill>
            <a:ln>
              <a:solidFill>
                <a:srgbClr val="005378"/>
              </a:solidFill>
            </a:ln>
          </p:spPr>
          <p:txBody>
            <a:bodyPr wrap="none" rtlCol="0" anchor="ctr" anchorCtr="1">
              <a:noAutofit/>
            </a:bodyPr>
            <a:lstStyle/>
            <a:p>
              <a:pPr marL="395288" algn="ctr"/>
              <a:r>
                <a:rPr lang="en-US" sz="1200" b="1" dirty="0">
                  <a:solidFill>
                    <a:srgbClr val="00384B"/>
                  </a:solidFill>
                  <a:latin typeface="Arial Narrow" panose="020B0606020202030204" pitchFamily="34" charset="0"/>
                </a:rPr>
                <a:t>INTERPERSONAL </a:t>
              </a:r>
            </a:p>
            <a:p>
              <a:pPr marL="395288" algn="ctr"/>
              <a:r>
                <a:rPr lang="en-US" sz="1200" b="1" dirty="0">
                  <a:solidFill>
                    <a:srgbClr val="00384B"/>
                  </a:solidFill>
                  <a:latin typeface="Arial Narrow" panose="020B0606020202030204" pitchFamily="34" charset="0"/>
                </a:rPr>
                <a:t>COMMUNICATION </a:t>
              </a:r>
            </a:p>
          </p:txBody>
        </p:sp>
        <p:sp>
          <p:nvSpPr>
            <p:cNvPr id="12" name="TextBox 11"/>
            <p:cNvSpPr txBox="1"/>
            <p:nvPr/>
          </p:nvSpPr>
          <p:spPr>
            <a:xfrm>
              <a:off x="1985440" y="5278308"/>
              <a:ext cx="228600" cy="307777"/>
            </a:xfrm>
            <a:prstGeom prst="rect">
              <a:avLst/>
            </a:prstGeom>
            <a:solidFill>
              <a:schemeClr val="bg1"/>
            </a:solidFill>
            <a:ln>
              <a:solidFill>
                <a:srgbClr val="005378"/>
              </a:solidFill>
            </a:ln>
          </p:spPr>
          <p:txBody>
            <a:bodyPr wrap="none" rtlCol="0">
              <a:spAutoFit/>
            </a:bodyPr>
            <a:lstStyle/>
            <a:p>
              <a:pPr algn="ctr"/>
              <a:r>
                <a:rPr lang="en-US" sz="1400" b="1" dirty="0">
                  <a:solidFill>
                    <a:srgbClr val="005378"/>
                  </a:solidFill>
                </a:rPr>
                <a:t>2</a:t>
              </a:r>
            </a:p>
          </p:txBody>
        </p:sp>
      </p:grpSp>
      <p:grpSp>
        <p:nvGrpSpPr>
          <p:cNvPr id="8" name="Group 7">
            <a:extLst>
              <a:ext uri="{FF2B5EF4-FFF2-40B4-BE49-F238E27FC236}">
                <a16:creationId xmlns:a16="http://schemas.microsoft.com/office/drawing/2014/main" id="{379138C5-F44A-49EB-978D-E6CB9818921B}"/>
              </a:ext>
            </a:extLst>
          </p:cNvPr>
          <p:cNvGrpSpPr/>
          <p:nvPr/>
        </p:nvGrpSpPr>
        <p:grpSpPr>
          <a:xfrm>
            <a:off x="163122" y="5203596"/>
            <a:ext cx="1645920" cy="457200"/>
            <a:chOff x="118152" y="5203596"/>
            <a:chExt cx="1645920" cy="457200"/>
          </a:xfrm>
        </p:grpSpPr>
        <p:sp>
          <p:nvSpPr>
            <p:cNvPr id="19" name="TextBox 18"/>
            <p:cNvSpPr txBox="1"/>
            <p:nvPr/>
          </p:nvSpPr>
          <p:spPr>
            <a:xfrm>
              <a:off x="118152" y="5203596"/>
              <a:ext cx="1645920" cy="457200"/>
            </a:xfrm>
            <a:prstGeom prst="rect">
              <a:avLst/>
            </a:prstGeom>
            <a:solidFill>
              <a:schemeClr val="bg1"/>
            </a:solidFill>
            <a:ln>
              <a:solidFill>
                <a:srgbClr val="003849"/>
              </a:solidFill>
            </a:ln>
          </p:spPr>
          <p:txBody>
            <a:bodyPr wrap="none" rtlCol="0" anchor="ctr" anchorCtr="1">
              <a:noAutofit/>
            </a:bodyPr>
            <a:lstStyle/>
            <a:p>
              <a:pPr marL="395288" algn="ctr"/>
              <a:r>
                <a:rPr lang="en-US" sz="1200" b="1" dirty="0">
                  <a:solidFill>
                    <a:srgbClr val="00384B"/>
                  </a:solidFill>
                  <a:latin typeface="Arial Narrow" panose="020B0606020202030204" pitchFamily="34" charset="0"/>
                </a:rPr>
                <a:t>PUBLIC</a:t>
              </a:r>
            </a:p>
            <a:p>
              <a:pPr marL="395288" algn="ctr"/>
              <a:r>
                <a:rPr lang="en-US" sz="1200" b="1" dirty="0">
                  <a:solidFill>
                    <a:srgbClr val="00384B"/>
                  </a:solidFill>
                  <a:latin typeface="Arial Narrow" panose="020B0606020202030204" pitchFamily="34" charset="0"/>
                </a:rPr>
                <a:t>SPEAKING</a:t>
              </a:r>
            </a:p>
          </p:txBody>
        </p:sp>
        <p:sp>
          <p:nvSpPr>
            <p:cNvPr id="20" name="TextBox 19"/>
            <p:cNvSpPr txBox="1"/>
            <p:nvPr/>
          </p:nvSpPr>
          <p:spPr>
            <a:xfrm>
              <a:off x="220904" y="5278308"/>
              <a:ext cx="228600" cy="307777"/>
            </a:xfrm>
            <a:prstGeom prst="rect">
              <a:avLst/>
            </a:prstGeom>
            <a:solidFill>
              <a:schemeClr val="bg1"/>
            </a:solidFill>
            <a:ln>
              <a:solidFill>
                <a:srgbClr val="003849"/>
              </a:solidFill>
            </a:ln>
          </p:spPr>
          <p:txBody>
            <a:bodyPr wrap="none" rtlCol="0">
              <a:spAutoFit/>
            </a:bodyPr>
            <a:lstStyle/>
            <a:p>
              <a:pPr algn="ctr"/>
              <a:r>
                <a:rPr lang="en-US" sz="1400" b="1" dirty="0">
                  <a:solidFill>
                    <a:srgbClr val="00384B"/>
                  </a:solidFill>
                </a:rPr>
                <a:t>1</a:t>
              </a:r>
            </a:p>
          </p:txBody>
        </p:sp>
      </p:grpSp>
      <p:grpSp>
        <p:nvGrpSpPr>
          <p:cNvPr id="10" name="Group 9">
            <a:extLst>
              <a:ext uri="{FF2B5EF4-FFF2-40B4-BE49-F238E27FC236}">
                <a16:creationId xmlns:a16="http://schemas.microsoft.com/office/drawing/2014/main" id="{0FDB8A64-FFC7-4F6D-8F81-98AC423D3B8E}"/>
              </a:ext>
            </a:extLst>
          </p:cNvPr>
          <p:cNvGrpSpPr/>
          <p:nvPr/>
        </p:nvGrpSpPr>
        <p:grpSpPr>
          <a:xfrm>
            <a:off x="3703436" y="5203596"/>
            <a:ext cx="1645920" cy="457200"/>
            <a:chOff x="3692194" y="5203596"/>
            <a:chExt cx="1645920" cy="457200"/>
          </a:xfrm>
        </p:grpSpPr>
        <p:sp>
          <p:nvSpPr>
            <p:cNvPr id="22" name="TextBox 21"/>
            <p:cNvSpPr txBox="1"/>
            <p:nvPr/>
          </p:nvSpPr>
          <p:spPr>
            <a:xfrm>
              <a:off x="3692194" y="5203596"/>
              <a:ext cx="1645920" cy="457200"/>
            </a:xfrm>
            <a:prstGeom prst="rect">
              <a:avLst/>
            </a:prstGeom>
            <a:solidFill>
              <a:schemeClr val="bg1"/>
            </a:solidFill>
            <a:ln>
              <a:solidFill>
                <a:srgbClr val="8B3441"/>
              </a:solidFill>
            </a:ln>
          </p:spPr>
          <p:txBody>
            <a:bodyPr wrap="none" rtlCol="0" anchor="ctr" anchorCtr="1">
              <a:noAutofit/>
            </a:bodyPr>
            <a:lstStyle/>
            <a:p>
              <a:pPr marL="395288" algn="ctr"/>
              <a:r>
                <a:rPr lang="en-US" sz="1200" b="1" dirty="0">
                  <a:solidFill>
                    <a:srgbClr val="00384B"/>
                  </a:solidFill>
                  <a:latin typeface="Arial Narrow" panose="020B0606020202030204" pitchFamily="34" charset="0"/>
                </a:rPr>
                <a:t>STRATEGIC</a:t>
              </a:r>
            </a:p>
            <a:p>
              <a:pPr marL="395288" algn="ctr"/>
              <a:r>
                <a:rPr lang="en-US" sz="1200" b="1" dirty="0">
                  <a:solidFill>
                    <a:srgbClr val="00384B"/>
                  </a:solidFill>
                  <a:latin typeface="Arial Narrow" panose="020B0606020202030204" pitchFamily="34" charset="0"/>
                </a:rPr>
                <a:t>LEADERSHIP</a:t>
              </a:r>
            </a:p>
          </p:txBody>
        </p:sp>
        <p:sp>
          <p:nvSpPr>
            <p:cNvPr id="23" name="TextBox 22"/>
            <p:cNvSpPr txBox="1"/>
            <p:nvPr/>
          </p:nvSpPr>
          <p:spPr>
            <a:xfrm>
              <a:off x="3794946" y="5278308"/>
              <a:ext cx="228600" cy="307777"/>
            </a:xfrm>
            <a:prstGeom prst="rect">
              <a:avLst/>
            </a:prstGeom>
            <a:solidFill>
              <a:schemeClr val="bg1"/>
            </a:solidFill>
            <a:ln>
              <a:solidFill>
                <a:srgbClr val="8B3441"/>
              </a:solidFill>
            </a:ln>
          </p:spPr>
          <p:txBody>
            <a:bodyPr wrap="none" rtlCol="0">
              <a:spAutoFit/>
            </a:bodyPr>
            <a:lstStyle/>
            <a:p>
              <a:pPr algn="ctr"/>
              <a:r>
                <a:rPr lang="en-US" sz="1400" b="1" dirty="0">
                  <a:solidFill>
                    <a:srgbClr val="8B3441"/>
                  </a:solidFill>
                </a:rPr>
                <a:t>3</a:t>
              </a:r>
            </a:p>
          </p:txBody>
        </p:sp>
      </p:grpSp>
      <p:grpSp>
        <p:nvGrpSpPr>
          <p:cNvPr id="13" name="Group 12">
            <a:extLst>
              <a:ext uri="{FF2B5EF4-FFF2-40B4-BE49-F238E27FC236}">
                <a16:creationId xmlns:a16="http://schemas.microsoft.com/office/drawing/2014/main" id="{5BE3AD0D-D7B5-45D5-B433-DDCCCBD1282C}"/>
              </a:ext>
            </a:extLst>
          </p:cNvPr>
          <p:cNvGrpSpPr/>
          <p:nvPr/>
        </p:nvGrpSpPr>
        <p:grpSpPr>
          <a:xfrm>
            <a:off x="5473593" y="5203596"/>
            <a:ext cx="1645920" cy="457200"/>
            <a:chOff x="5501700" y="5203596"/>
            <a:chExt cx="1645920" cy="457200"/>
          </a:xfrm>
        </p:grpSpPr>
        <p:sp>
          <p:nvSpPr>
            <p:cNvPr id="25" name="TextBox 24"/>
            <p:cNvSpPr txBox="1"/>
            <p:nvPr/>
          </p:nvSpPr>
          <p:spPr>
            <a:xfrm>
              <a:off x="5501700" y="5203596"/>
              <a:ext cx="1645920" cy="457200"/>
            </a:xfrm>
            <a:prstGeom prst="rect">
              <a:avLst/>
            </a:prstGeom>
            <a:solidFill>
              <a:schemeClr val="bg1"/>
            </a:solidFill>
            <a:ln>
              <a:solidFill>
                <a:srgbClr val="B94849"/>
              </a:solidFill>
            </a:ln>
          </p:spPr>
          <p:txBody>
            <a:bodyPr wrap="none" rtlCol="0" anchor="ctr" anchorCtr="1">
              <a:noAutofit/>
            </a:bodyPr>
            <a:lstStyle/>
            <a:p>
              <a:pPr marL="395288" algn="ctr"/>
              <a:r>
                <a:rPr lang="en-US" sz="1200" b="1" dirty="0">
                  <a:solidFill>
                    <a:srgbClr val="00384B"/>
                  </a:solidFill>
                  <a:latin typeface="Arial Narrow" panose="020B0606020202030204" pitchFamily="34" charset="0"/>
                </a:rPr>
                <a:t>MANAGEMENT</a:t>
              </a:r>
            </a:p>
          </p:txBody>
        </p:sp>
        <p:sp>
          <p:nvSpPr>
            <p:cNvPr id="26" name="TextBox 25"/>
            <p:cNvSpPr txBox="1"/>
            <p:nvPr/>
          </p:nvSpPr>
          <p:spPr>
            <a:xfrm>
              <a:off x="5604452" y="5278308"/>
              <a:ext cx="228600" cy="307777"/>
            </a:xfrm>
            <a:prstGeom prst="rect">
              <a:avLst/>
            </a:prstGeom>
            <a:solidFill>
              <a:schemeClr val="bg1"/>
            </a:solidFill>
            <a:ln>
              <a:solidFill>
                <a:srgbClr val="B94849"/>
              </a:solidFill>
            </a:ln>
          </p:spPr>
          <p:txBody>
            <a:bodyPr wrap="none" rtlCol="0">
              <a:spAutoFit/>
            </a:bodyPr>
            <a:lstStyle/>
            <a:p>
              <a:pPr algn="ctr"/>
              <a:r>
                <a:rPr lang="en-US" sz="1400" b="1" dirty="0">
                  <a:solidFill>
                    <a:srgbClr val="B94849"/>
                  </a:solidFill>
                </a:rPr>
                <a:t>4</a:t>
              </a:r>
            </a:p>
          </p:txBody>
        </p:sp>
      </p:grpSp>
      <p:grpSp>
        <p:nvGrpSpPr>
          <p:cNvPr id="14" name="Group 13">
            <a:extLst>
              <a:ext uri="{FF2B5EF4-FFF2-40B4-BE49-F238E27FC236}">
                <a16:creationId xmlns:a16="http://schemas.microsoft.com/office/drawing/2014/main" id="{D2BD3926-CF97-404F-A5A8-7BD438390B3B}"/>
              </a:ext>
            </a:extLst>
          </p:cNvPr>
          <p:cNvGrpSpPr/>
          <p:nvPr/>
        </p:nvGrpSpPr>
        <p:grpSpPr>
          <a:xfrm>
            <a:off x="7243751" y="5203596"/>
            <a:ext cx="1645920" cy="457200"/>
            <a:chOff x="7266236" y="5203596"/>
            <a:chExt cx="1645920" cy="457200"/>
          </a:xfrm>
        </p:grpSpPr>
        <p:sp>
          <p:nvSpPr>
            <p:cNvPr id="28" name="TextBox 27"/>
            <p:cNvSpPr txBox="1"/>
            <p:nvPr/>
          </p:nvSpPr>
          <p:spPr>
            <a:xfrm>
              <a:off x="7266236" y="5203596"/>
              <a:ext cx="1645920" cy="457200"/>
            </a:xfrm>
            <a:prstGeom prst="rect">
              <a:avLst/>
            </a:prstGeom>
            <a:solidFill>
              <a:schemeClr val="bg1"/>
            </a:solidFill>
            <a:ln>
              <a:solidFill>
                <a:srgbClr val="B7BFBF"/>
              </a:solidFill>
            </a:ln>
          </p:spPr>
          <p:txBody>
            <a:bodyPr wrap="none" rtlCol="0" anchor="ctr" anchorCtr="1">
              <a:noAutofit/>
            </a:bodyPr>
            <a:lstStyle/>
            <a:p>
              <a:pPr marL="395288" algn="ctr"/>
              <a:r>
                <a:rPr lang="en-US" sz="1200" b="1" dirty="0">
                  <a:solidFill>
                    <a:srgbClr val="00384B"/>
                  </a:solidFill>
                  <a:latin typeface="Arial Narrow" panose="020B0606020202030204" pitchFamily="34" charset="0"/>
                </a:rPr>
                <a:t>CONFIDENCE</a:t>
              </a:r>
            </a:p>
          </p:txBody>
        </p:sp>
        <p:sp>
          <p:nvSpPr>
            <p:cNvPr id="29" name="TextBox 28"/>
            <p:cNvSpPr txBox="1"/>
            <p:nvPr/>
          </p:nvSpPr>
          <p:spPr>
            <a:xfrm>
              <a:off x="7368988" y="5278308"/>
              <a:ext cx="228600" cy="307777"/>
            </a:xfrm>
            <a:prstGeom prst="rect">
              <a:avLst/>
            </a:prstGeom>
            <a:solidFill>
              <a:schemeClr val="bg1"/>
            </a:solidFill>
            <a:ln>
              <a:solidFill>
                <a:srgbClr val="B7BFBF"/>
              </a:solidFill>
            </a:ln>
          </p:spPr>
          <p:txBody>
            <a:bodyPr wrap="none" rtlCol="0">
              <a:spAutoFit/>
            </a:bodyPr>
            <a:lstStyle/>
            <a:p>
              <a:pPr algn="ctr"/>
              <a:r>
                <a:rPr lang="en-US" sz="1400" b="1" dirty="0">
                  <a:solidFill>
                    <a:srgbClr val="B7BFBF"/>
                  </a:solidFill>
                </a:rPr>
                <a:t>5</a:t>
              </a:r>
            </a:p>
          </p:txBody>
        </p:sp>
      </p:grpSp>
      <p:grpSp>
        <p:nvGrpSpPr>
          <p:cNvPr id="3" name="Group 2">
            <a:extLst>
              <a:ext uri="{FF2B5EF4-FFF2-40B4-BE49-F238E27FC236}">
                <a16:creationId xmlns:a16="http://schemas.microsoft.com/office/drawing/2014/main" id="{E9546B68-BEBA-4642-92B9-18ECBD813446}"/>
              </a:ext>
            </a:extLst>
          </p:cNvPr>
          <p:cNvGrpSpPr/>
          <p:nvPr/>
        </p:nvGrpSpPr>
        <p:grpSpPr>
          <a:xfrm>
            <a:off x="4751564" y="1588865"/>
            <a:ext cx="3862780" cy="3336890"/>
            <a:chOff x="4751564" y="1588865"/>
            <a:chExt cx="3862780" cy="3336890"/>
          </a:xfrm>
        </p:grpSpPr>
        <p:pic>
          <p:nvPicPr>
            <p:cNvPr id="31" name="Picture 30">
              <a:extLst>
                <a:ext uri="{FF2B5EF4-FFF2-40B4-BE49-F238E27FC236}">
                  <a16:creationId xmlns:a16="http://schemas.microsoft.com/office/drawing/2014/main" id="{A1D41A57-B1C6-473E-A6CF-F411F36FFA10}"/>
                </a:ext>
              </a:extLst>
            </p:cNvPr>
            <p:cNvPicPr>
              <a:picLocks noChangeAspect="1"/>
            </p:cNvPicPr>
            <p:nvPr/>
          </p:nvPicPr>
          <p:blipFill rotWithShape="1">
            <a:blip r:embed="rId3">
              <a:extLst>
                <a:ext uri="{28A0092B-C50C-407E-A947-70E740481C1C}">
                  <a14:useLocalDpi xmlns:a14="http://schemas.microsoft.com/office/drawing/2010/main" val="0"/>
                </a:ext>
              </a:extLst>
            </a:blip>
            <a:srcRect r="28573"/>
            <a:stretch/>
          </p:blipFill>
          <p:spPr>
            <a:xfrm>
              <a:off x="4751564" y="1588865"/>
              <a:ext cx="2836227" cy="3336890"/>
            </a:xfrm>
            <a:prstGeom prst="rect">
              <a:avLst/>
            </a:prstGeom>
          </p:spPr>
        </p:pic>
        <p:sp>
          <p:nvSpPr>
            <p:cNvPr id="30" name="TextBox 29">
              <a:extLst>
                <a:ext uri="{FF2B5EF4-FFF2-40B4-BE49-F238E27FC236}">
                  <a16:creationId xmlns:a16="http://schemas.microsoft.com/office/drawing/2014/main" id="{8EA4BCD2-1EB5-4A52-9810-C098374A2E64}"/>
                </a:ext>
              </a:extLst>
            </p:cNvPr>
            <p:cNvSpPr txBox="1"/>
            <p:nvPr/>
          </p:nvSpPr>
          <p:spPr>
            <a:xfrm>
              <a:off x="8119753" y="1688175"/>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33" name="TextBox 32">
              <a:extLst>
                <a:ext uri="{FF2B5EF4-FFF2-40B4-BE49-F238E27FC236}">
                  <a16:creationId xmlns:a16="http://schemas.microsoft.com/office/drawing/2014/main" id="{780DF3B4-9635-4E13-AA5D-643FEE5D0624}"/>
                </a:ext>
              </a:extLst>
            </p:cNvPr>
            <p:cNvSpPr txBox="1"/>
            <p:nvPr/>
          </p:nvSpPr>
          <p:spPr>
            <a:xfrm>
              <a:off x="7587791" y="1688175"/>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34" name="TextBox 33">
              <a:extLst>
                <a:ext uri="{FF2B5EF4-FFF2-40B4-BE49-F238E27FC236}">
                  <a16:creationId xmlns:a16="http://schemas.microsoft.com/office/drawing/2014/main" id="{462B550A-0946-4AF2-9229-3719E5D2A24B}"/>
                </a:ext>
              </a:extLst>
            </p:cNvPr>
            <p:cNvSpPr txBox="1"/>
            <p:nvPr/>
          </p:nvSpPr>
          <p:spPr>
            <a:xfrm>
              <a:off x="7853772" y="1688175"/>
              <a:ext cx="228600" cy="256032"/>
            </a:xfrm>
            <a:prstGeom prst="rect">
              <a:avLst/>
            </a:prstGeom>
            <a:solidFill>
              <a:schemeClr val="bg1"/>
            </a:solidFill>
            <a:ln>
              <a:solidFill>
                <a:srgbClr val="8B3441"/>
              </a:solidFill>
            </a:ln>
          </p:spPr>
          <p:txBody>
            <a:bodyPr wrap="none" rtlCol="0">
              <a:spAutoFit/>
            </a:bodyPr>
            <a:lstStyle/>
            <a:p>
              <a:pPr algn="ctr">
                <a:spcAft>
                  <a:spcPts val="400"/>
                </a:spcAft>
              </a:pPr>
              <a:r>
                <a:rPr lang="en-US" sz="1200" b="1" dirty="0">
                  <a:solidFill>
                    <a:srgbClr val="8B3441"/>
                  </a:solidFill>
                </a:rPr>
                <a:t>3</a:t>
              </a:r>
            </a:p>
          </p:txBody>
        </p:sp>
        <p:sp>
          <p:nvSpPr>
            <p:cNvPr id="36" name="TextBox 35">
              <a:extLst>
                <a:ext uri="{FF2B5EF4-FFF2-40B4-BE49-F238E27FC236}">
                  <a16:creationId xmlns:a16="http://schemas.microsoft.com/office/drawing/2014/main" id="{C47340DD-B868-4729-A5AF-870C31D00243}"/>
                </a:ext>
              </a:extLst>
            </p:cNvPr>
            <p:cNvSpPr txBox="1"/>
            <p:nvPr/>
          </p:nvSpPr>
          <p:spPr>
            <a:xfrm>
              <a:off x="8385733" y="1688175"/>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37" name="TextBox 36">
              <a:extLst>
                <a:ext uri="{FF2B5EF4-FFF2-40B4-BE49-F238E27FC236}">
                  <a16:creationId xmlns:a16="http://schemas.microsoft.com/office/drawing/2014/main" id="{26B75317-6FB4-4BCB-8B29-175ADE25AA2A}"/>
                </a:ext>
              </a:extLst>
            </p:cNvPr>
            <p:cNvSpPr txBox="1"/>
            <p:nvPr/>
          </p:nvSpPr>
          <p:spPr>
            <a:xfrm>
              <a:off x="7589393" y="2375588"/>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38" name="TextBox 37">
              <a:extLst>
                <a:ext uri="{FF2B5EF4-FFF2-40B4-BE49-F238E27FC236}">
                  <a16:creationId xmlns:a16="http://schemas.microsoft.com/office/drawing/2014/main" id="{8619BFE6-53E9-40B9-B043-6FD2C8496ED5}"/>
                </a:ext>
              </a:extLst>
            </p:cNvPr>
            <p:cNvSpPr txBox="1"/>
            <p:nvPr/>
          </p:nvSpPr>
          <p:spPr>
            <a:xfrm>
              <a:off x="7857103" y="2375588"/>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39" name="TextBox 38">
              <a:extLst>
                <a:ext uri="{FF2B5EF4-FFF2-40B4-BE49-F238E27FC236}">
                  <a16:creationId xmlns:a16="http://schemas.microsoft.com/office/drawing/2014/main" id="{D53EF841-8147-4C6D-8E4D-3F7DF9F4780B}"/>
                </a:ext>
              </a:extLst>
            </p:cNvPr>
            <p:cNvSpPr txBox="1"/>
            <p:nvPr/>
          </p:nvSpPr>
          <p:spPr>
            <a:xfrm>
              <a:off x="7854834" y="3035987"/>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40" name="TextBox 39">
              <a:extLst>
                <a:ext uri="{FF2B5EF4-FFF2-40B4-BE49-F238E27FC236}">
                  <a16:creationId xmlns:a16="http://schemas.microsoft.com/office/drawing/2014/main" id="{D4A6A0D0-29CB-4981-85DB-3D1CEE1C3559}"/>
                </a:ext>
              </a:extLst>
            </p:cNvPr>
            <p:cNvSpPr txBox="1"/>
            <p:nvPr/>
          </p:nvSpPr>
          <p:spPr>
            <a:xfrm>
              <a:off x="7589379" y="3035987"/>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41" name="TextBox 40">
              <a:extLst>
                <a:ext uri="{FF2B5EF4-FFF2-40B4-BE49-F238E27FC236}">
                  <a16:creationId xmlns:a16="http://schemas.microsoft.com/office/drawing/2014/main" id="{3C6ADE9C-EB2A-44FB-84EA-65B36E2605E8}"/>
                </a:ext>
              </a:extLst>
            </p:cNvPr>
            <p:cNvSpPr txBox="1"/>
            <p:nvPr/>
          </p:nvSpPr>
          <p:spPr>
            <a:xfrm>
              <a:off x="8120289" y="3035987"/>
              <a:ext cx="228600" cy="256032"/>
            </a:xfrm>
            <a:prstGeom prst="rect">
              <a:avLst/>
            </a:prstGeom>
            <a:solidFill>
              <a:schemeClr val="bg1"/>
            </a:solidFill>
            <a:ln>
              <a:solidFill>
                <a:srgbClr val="8B3441"/>
              </a:solidFill>
            </a:ln>
          </p:spPr>
          <p:txBody>
            <a:bodyPr wrap="none" rtlCol="0">
              <a:spAutoFit/>
            </a:bodyPr>
            <a:lstStyle/>
            <a:p>
              <a:pPr algn="ctr">
                <a:spcAft>
                  <a:spcPts val="400"/>
                </a:spcAft>
              </a:pPr>
              <a:r>
                <a:rPr lang="en-US" sz="1200" b="1" dirty="0">
                  <a:solidFill>
                    <a:srgbClr val="8B3441"/>
                  </a:solidFill>
                </a:rPr>
                <a:t>3</a:t>
              </a:r>
            </a:p>
          </p:txBody>
        </p:sp>
        <p:sp>
          <p:nvSpPr>
            <p:cNvPr id="42" name="TextBox 41">
              <a:extLst>
                <a:ext uri="{FF2B5EF4-FFF2-40B4-BE49-F238E27FC236}">
                  <a16:creationId xmlns:a16="http://schemas.microsoft.com/office/drawing/2014/main" id="{97E1882B-6CC2-4DFA-BA5D-5C7DE7D376B9}"/>
                </a:ext>
              </a:extLst>
            </p:cNvPr>
            <p:cNvSpPr txBox="1"/>
            <p:nvPr/>
          </p:nvSpPr>
          <p:spPr>
            <a:xfrm>
              <a:off x="8385744" y="3035987"/>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43" name="TextBox 42">
              <a:extLst>
                <a:ext uri="{FF2B5EF4-FFF2-40B4-BE49-F238E27FC236}">
                  <a16:creationId xmlns:a16="http://schemas.microsoft.com/office/drawing/2014/main" id="{CAAACC51-7F6C-4C70-9338-25F0F389E8B0}"/>
                </a:ext>
              </a:extLst>
            </p:cNvPr>
            <p:cNvSpPr txBox="1"/>
            <p:nvPr/>
          </p:nvSpPr>
          <p:spPr>
            <a:xfrm>
              <a:off x="8118165" y="3720187"/>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44" name="TextBox 43">
              <a:extLst>
                <a:ext uri="{FF2B5EF4-FFF2-40B4-BE49-F238E27FC236}">
                  <a16:creationId xmlns:a16="http://schemas.microsoft.com/office/drawing/2014/main" id="{83FA06B7-C264-4CEB-A265-54247C221366}"/>
                </a:ext>
              </a:extLst>
            </p:cNvPr>
            <p:cNvSpPr txBox="1"/>
            <p:nvPr/>
          </p:nvSpPr>
          <p:spPr>
            <a:xfrm>
              <a:off x="7589375" y="3720187"/>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45" name="TextBox 44">
              <a:extLst>
                <a:ext uri="{FF2B5EF4-FFF2-40B4-BE49-F238E27FC236}">
                  <a16:creationId xmlns:a16="http://schemas.microsoft.com/office/drawing/2014/main" id="{A4E6C3E4-729B-45C5-B633-4806FE8108DE}"/>
                </a:ext>
              </a:extLst>
            </p:cNvPr>
            <p:cNvSpPr txBox="1"/>
            <p:nvPr/>
          </p:nvSpPr>
          <p:spPr>
            <a:xfrm>
              <a:off x="7853770" y="3720187"/>
              <a:ext cx="228600" cy="256032"/>
            </a:xfrm>
            <a:prstGeom prst="rect">
              <a:avLst/>
            </a:prstGeom>
            <a:solidFill>
              <a:schemeClr val="bg1"/>
            </a:solidFill>
            <a:ln>
              <a:solidFill>
                <a:srgbClr val="B94849"/>
              </a:solidFill>
            </a:ln>
          </p:spPr>
          <p:txBody>
            <a:bodyPr wrap="none" rtlCol="0">
              <a:spAutoFit/>
            </a:bodyPr>
            <a:lstStyle/>
            <a:p>
              <a:pPr algn="ctr">
                <a:spcAft>
                  <a:spcPts val="400"/>
                </a:spcAft>
              </a:pPr>
              <a:r>
                <a:rPr lang="en-US" sz="1200" b="1" dirty="0">
                  <a:solidFill>
                    <a:srgbClr val="B94849"/>
                  </a:solidFill>
                </a:rPr>
                <a:t>4</a:t>
              </a:r>
            </a:p>
          </p:txBody>
        </p:sp>
        <p:sp>
          <p:nvSpPr>
            <p:cNvPr id="46" name="TextBox 45">
              <a:extLst>
                <a:ext uri="{FF2B5EF4-FFF2-40B4-BE49-F238E27FC236}">
                  <a16:creationId xmlns:a16="http://schemas.microsoft.com/office/drawing/2014/main" id="{294FFFFF-0718-49AF-AAC6-00BA4D090296}"/>
                </a:ext>
              </a:extLst>
            </p:cNvPr>
            <p:cNvSpPr txBox="1"/>
            <p:nvPr/>
          </p:nvSpPr>
          <p:spPr>
            <a:xfrm>
              <a:off x="8382561" y="3720187"/>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47" name="TextBox 46">
              <a:extLst>
                <a:ext uri="{FF2B5EF4-FFF2-40B4-BE49-F238E27FC236}">
                  <a16:creationId xmlns:a16="http://schemas.microsoft.com/office/drawing/2014/main" id="{E6C3F3F9-43C1-410F-A460-18A1F9801E36}"/>
                </a:ext>
              </a:extLst>
            </p:cNvPr>
            <p:cNvSpPr txBox="1"/>
            <p:nvPr/>
          </p:nvSpPr>
          <p:spPr>
            <a:xfrm>
              <a:off x="8118693" y="4394902"/>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48" name="TextBox 47">
              <a:extLst>
                <a:ext uri="{FF2B5EF4-FFF2-40B4-BE49-F238E27FC236}">
                  <a16:creationId xmlns:a16="http://schemas.microsoft.com/office/drawing/2014/main" id="{D78A1908-4314-4A31-8966-C1C753509200}"/>
                </a:ext>
              </a:extLst>
            </p:cNvPr>
            <p:cNvSpPr txBox="1"/>
            <p:nvPr/>
          </p:nvSpPr>
          <p:spPr>
            <a:xfrm>
              <a:off x="7587795" y="4394902"/>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49" name="TextBox 48">
              <a:extLst>
                <a:ext uri="{FF2B5EF4-FFF2-40B4-BE49-F238E27FC236}">
                  <a16:creationId xmlns:a16="http://schemas.microsoft.com/office/drawing/2014/main" id="{A6086E48-D7F4-4009-9B07-8D8178E6FFE8}"/>
                </a:ext>
              </a:extLst>
            </p:cNvPr>
            <p:cNvSpPr txBox="1"/>
            <p:nvPr/>
          </p:nvSpPr>
          <p:spPr>
            <a:xfrm>
              <a:off x="7853244" y="4394902"/>
              <a:ext cx="228600" cy="256032"/>
            </a:xfrm>
            <a:prstGeom prst="rect">
              <a:avLst/>
            </a:prstGeom>
            <a:solidFill>
              <a:schemeClr val="bg1"/>
            </a:solidFill>
            <a:ln>
              <a:solidFill>
                <a:srgbClr val="8B3441"/>
              </a:solidFill>
            </a:ln>
          </p:spPr>
          <p:txBody>
            <a:bodyPr wrap="none" rtlCol="0">
              <a:spAutoFit/>
            </a:bodyPr>
            <a:lstStyle/>
            <a:p>
              <a:pPr algn="ctr">
                <a:spcAft>
                  <a:spcPts val="400"/>
                </a:spcAft>
              </a:pPr>
              <a:r>
                <a:rPr lang="en-US" sz="1200" b="1" dirty="0">
                  <a:solidFill>
                    <a:srgbClr val="8B3441"/>
                  </a:solidFill>
                </a:rPr>
                <a:t>3</a:t>
              </a:r>
            </a:p>
          </p:txBody>
        </p:sp>
        <p:sp>
          <p:nvSpPr>
            <p:cNvPr id="51" name="TextBox 50">
              <a:extLst>
                <a:ext uri="{FF2B5EF4-FFF2-40B4-BE49-F238E27FC236}">
                  <a16:creationId xmlns:a16="http://schemas.microsoft.com/office/drawing/2014/main" id="{61B7B692-54CA-4F10-AD94-81F3B28351EA}"/>
                </a:ext>
              </a:extLst>
            </p:cNvPr>
            <p:cNvSpPr txBox="1"/>
            <p:nvPr/>
          </p:nvSpPr>
          <p:spPr>
            <a:xfrm>
              <a:off x="8384143" y="4394902"/>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grpSp>
      <p:grpSp>
        <p:nvGrpSpPr>
          <p:cNvPr id="6" name="Group 5">
            <a:extLst>
              <a:ext uri="{FF2B5EF4-FFF2-40B4-BE49-F238E27FC236}">
                <a16:creationId xmlns:a16="http://schemas.microsoft.com/office/drawing/2014/main" id="{C60D97EB-F8FD-4FEB-8777-399DA132E302}"/>
              </a:ext>
            </a:extLst>
          </p:cNvPr>
          <p:cNvGrpSpPr/>
          <p:nvPr/>
        </p:nvGrpSpPr>
        <p:grpSpPr>
          <a:xfrm>
            <a:off x="412112" y="1590349"/>
            <a:ext cx="3872588" cy="3401258"/>
            <a:chOff x="412112" y="1590349"/>
            <a:chExt cx="3872588" cy="3401258"/>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8564"/>
            <a:stretch/>
          </p:blipFill>
          <p:spPr>
            <a:xfrm>
              <a:off x="412112" y="1590349"/>
              <a:ext cx="2843360" cy="3401258"/>
            </a:xfrm>
            <a:prstGeom prst="rect">
              <a:avLst/>
            </a:prstGeom>
          </p:spPr>
        </p:pic>
        <p:sp>
          <p:nvSpPr>
            <p:cNvPr id="17" name="TextBox 16">
              <a:extLst>
                <a:ext uri="{FF2B5EF4-FFF2-40B4-BE49-F238E27FC236}">
                  <a16:creationId xmlns:a16="http://schemas.microsoft.com/office/drawing/2014/main" id="{27BD1003-C936-42FF-9A31-A6E372AE009A}"/>
                </a:ext>
              </a:extLst>
            </p:cNvPr>
            <p:cNvSpPr txBox="1"/>
            <p:nvPr/>
          </p:nvSpPr>
          <p:spPr>
            <a:xfrm>
              <a:off x="3524784" y="3705941"/>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18" name="TextBox 17">
              <a:extLst>
                <a:ext uri="{FF2B5EF4-FFF2-40B4-BE49-F238E27FC236}">
                  <a16:creationId xmlns:a16="http://schemas.microsoft.com/office/drawing/2014/main" id="{D13FBEC1-6CC1-4BFB-AC97-7DCE32C03586}"/>
                </a:ext>
              </a:extLst>
            </p:cNvPr>
            <p:cNvSpPr txBox="1"/>
            <p:nvPr/>
          </p:nvSpPr>
          <p:spPr>
            <a:xfrm>
              <a:off x="3259333" y="3705941"/>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24" name="TextBox 23">
              <a:extLst>
                <a:ext uri="{FF2B5EF4-FFF2-40B4-BE49-F238E27FC236}">
                  <a16:creationId xmlns:a16="http://schemas.microsoft.com/office/drawing/2014/main" id="{B728C924-5DFD-4F65-8728-3FE4BA2D718C}"/>
                </a:ext>
              </a:extLst>
            </p:cNvPr>
            <p:cNvSpPr txBox="1"/>
            <p:nvPr/>
          </p:nvSpPr>
          <p:spPr>
            <a:xfrm>
              <a:off x="3790235" y="3705941"/>
              <a:ext cx="228600" cy="256032"/>
            </a:xfrm>
            <a:prstGeom prst="rect">
              <a:avLst/>
            </a:prstGeom>
            <a:solidFill>
              <a:schemeClr val="bg1"/>
            </a:solidFill>
            <a:ln>
              <a:solidFill>
                <a:srgbClr val="B94849"/>
              </a:solidFill>
            </a:ln>
          </p:spPr>
          <p:txBody>
            <a:bodyPr wrap="none" rtlCol="0">
              <a:spAutoFit/>
            </a:bodyPr>
            <a:lstStyle/>
            <a:p>
              <a:pPr algn="ctr">
                <a:spcAft>
                  <a:spcPts val="400"/>
                </a:spcAft>
              </a:pPr>
              <a:r>
                <a:rPr lang="en-US" sz="1200" b="1" dirty="0">
                  <a:solidFill>
                    <a:srgbClr val="B94849"/>
                  </a:solidFill>
                </a:rPr>
                <a:t>4</a:t>
              </a:r>
            </a:p>
          </p:txBody>
        </p:sp>
        <p:sp>
          <p:nvSpPr>
            <p:cNvPr id="27" name="TextBox 26">
              <a:extLst>
                <a:ext uri="{FF2B5EF4-FFF2-40B4-BE49-F238E27FC236}">
                  <a16:creationId xmlns:a16="http://schemas.microsoft.com/office/drawing/2014/main" id="{0384A24B-E1BE-4F97-81AB-D09010BD33C5}"/>
                </a:ext>
              </a:extLst>
            </p:cNvPr>
            <p:cNvSpPr txBox="1"/>
            <p:nvPr/>
          </p:nvSpPr>
          <p:spPr>
            <a:xfrm>
              <a:off x="4055685" y="3705941"/>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52" name="TextBox 51">
              <a:extLst>
                <a:ext uri="{FF2B5EF4-FFF2-40B4-BE49-F238E27FC236}">
                  <a16:creationId xmlns:a16="http://schemas.microsoft.com/office/drawing/2014/main" id="{E565FFA8-53A0-4B31-82C2-A2198FFB2A97}"/>
                </a:ext>
              </a:extLst>
            </p:cNvPr>
            <p:cNvSpPr txBox="1"/>
            <p:nvPr/>
          </p:nvSpPr>
          <p:spPr>
            <a:xfrm>
              <a:off x="3526302" y="1720241"/>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53" name="TextBox 52">
              <a:extLst>
                <a:ext uri="{FF2B5EF4-FFF2-40B4-BE49-F238E27FC236}">
                  <a16:creationId xmlns:a16="http://schemas.microsoft.com/office/drawing/2014/main" id="{AF63A4F8-F252-4F12-B7B8-3C547247820F}"/>
                </a:ext>
              </a:extLst>
            </p:cNvPr>
            <p:cNvSpPr txBox="1"/>
            <p:nvPr/>
          </p:nvSpPr>
          <p:spPr>
            <a:xfrm>
              <a:off x="3262435" y="1720241"/>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54" name="TextBox 53">
              <a:extLst>
                <a:ext uri="{FF2B5EF4-FFF2-40B4-BE49-F238E27FC236}">
                  <a16:creationId xmlns:a16="http://schemas.microsoft.com/office/drawing/2014/main" id="{C373AE71-09C7-44FF-89C9-B9C8E821A801}"/>
                </a:ext>
              </a:extLst>
            </p:cNvPr>
            <p:cNvSpPr txBox="1"/>
            <p:nvPr/>
          </p:nvSpPr>
          <p:spPr>
            <a:xfrm>
              <a:off x="3790169" y="1720241"/>
              <a:ext cx="228600" cy="256032"/>
            </a:xfrm>
            <a:prstGeom prst="rect">
              <a:avLst/>
            </a:prstGeom>
            <a:solidFill>
              <a:schemeClr val="bg1"/>
            </a:solidFill>
            <a:ln>
              <a:solidFill>
                <a:srgbClr val="8B3441"/>
              </a:solidFill>
            </a:ln>
          </p:spPr>
          <p:txBody>
            <a:bodyPr wrap="none" rtlCol="0">
              <a:spAutoFit/>
            </a:bodyPr>
            <a:lstStyle/>
            <a:p>
              <a:pPr algn="ctr">
                <a:spcAft>
                  <a:spcPts val="400"/>
                </a:spcAft>
              </a:pPr>
              <a:r>
                <a:rPr lang="en-US" sz="1200" b="1" dirty="0">
                  <a:solidFill>
                    <a:srgbClr val="8B3441"/>
                  </a:solidFill>
                </a:rPr>
                <a:t>3</a:t>
              </a:r>
            </a:p>
          </p:txBody>
        </p:sp>
        <p:sp>
          <p:nvSpPr>
            <p:cNvPr id="55" name="TextBox 54">
              <a:extLst>
                <a:ext uri="{FF2B5EF4-FFF2-40B4-BE49-F238E27FC236}">
                  <a16:creationId xmlns:a16="http://schemas.microsoft.com/office/drawing/2014/main" id="{7C117AD3-8EE3-4195-8194-ECC4576BE30A}"/>
                </a:ext>
              </a:extLst>
            </p:cNvPr>
            <p:cNvSpPr txBox="1"/>
            <p:nvPr/>
          </p:nvSpPr>
          <p:spPr>
            <a:xfrm>
              <a:off x="4054036" y="1720241"/>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56" name="TextBox 55">
              <a:extLst>
                <a:ext uri="{FF2B5EF4-FFF2-40B4-BE49-F238E27FC236}">
                  <a16:creationId xmlns:a16="http://schemas.microsoft.com/office/drawing/2014/main" id="{41FBBAE3-A072-49D6-8EFB-CBDD963E7420}"/>
                </a:ext>
              </a:extLst>
            </p:cNvPr>
            <p:cNvSpPr txBox="1"/>
            <p:nvPr/>
          </p:nvSpPr>
          <p:spPr>
            <a:xfrm>
              <a:off x="3526249" y="4390734"/>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57" name="TextBox 56">
              <a:extLst>
                <a:ext uri="{FF2B5EF4-FFF2-40B4-BE49-F238E27FC236}">
                  <a16:creationId xmlns:a16="http://schemas.microsoft.com/office/drawing/2014/main" id="{2E5E7A94-8699-4E51-8366-CC3DF07DE3B2}"/>
                </a:ext>
              </a:extLst>
            </p:cNvPr>
            <p:cNvSpPr txBox="1"/>
            <p:nvPr/>
          </p:nvSpPr>
          <p:spPr>
            <a:xfrm>
              <a:off x="3261323" y="4390734"/>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58" name="TextBox 57">
              <a:extLst>
                <a:ext uri="{FF2B5EF4-FFF2-40B4-BE49-F238E27FC236}">
                  <a16:creationId xmlns:a16="http://schemas.microsoft.com/office/drawing/2014/main" id="{0C036855-138F-403C-8B33-1F0D05B713C5}"/>
                </a:ext>
              </a:extLst>
            </p:cNvPr>
            <p:cNvSpPr txBox="1"/>
            <p:nvPr/>
          </p:nvSpPr>
          <p:spPr>
            <a:xfrm>
              <a:off x="3791175" y="4390734"/>
              <a:ext cx="228600" cy="256032"/>
            </a:xfrm>
            <a:prstGeom prst="rect">
              <a:avLst/>
            </a:prstGeom>
            <a:solidFill>
              <a:schemeClr val="bg1"/>
            </a:solidFill>
            <a:ln>
              <a:solidFill>
                <a:srgbClr val="8B3441"/>
              </a:solidFill>
            </a:ln>
          </p:spPr>
          <p:txBody>
            <a:bodyPr wrap="none" rtlCol="0">
              <a:spAutoFit/>
            </a:bodyPr>
            <a:lstStyle/>
            <a:p>
              <a:pPr algn="ctr">
                <a:spcAft>
                  <a:spcPts val="400"/>
                </a:spcAft>
              </a:pPr>
              <a:r>
                <a:rPr lang="en-US" sz="1200" b="1" dirty="0">
                  <a:solidFill>
                    <a:srgbClr val="8B3441"/>
                  </a:solidFill>
                </a:rPr>
                <a:t>3</a:t>
              </a:r>
            </a:p>
          </p:txBody>
        </p:sp>
        <p:sp>
          <p:nvSpPr>
            <p:cNvPr id="59" name="TextBox 58">
              <a:extLst>
                <a:ext uri="{FF2B5EF4-FFF2-40B4-BE49-F238E27FC236}">
                  <a16:creationId xmlns:a16="http://schemas.microsoft.com/office/drawing/2014/main" id="{114D6E12-0C52-4012-BFFF-007129C0E4CF}"/>
                </a:ext>
              </a:extLst>
            </p:cNvPr>
            <p:cNvSpPr txBox="1"/>
            <p:nvPr/>
          </p:nvSpPr>
          <p:spPr>
            <a:xfrm>
              <a:off x="4056100" y="4390734"/>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60" name="TextBox 59">
              <a:extLst>
                <a:ext uri="{FF2B5EF4-FFF2-40B4-BE49-F238E27FC236}">
                  <a16:creationId xmlns:a16="http://schemas.microsoft.com/office/drawing/2014/main" id="{67E044A0-29D8-45EC-9935-81784261F836}"/>
                </a:ext>
              </a:extLst>
            </p:cNvPr>
            <p:cNvSpPr txBox="1"/>
            <p:nvPr/>
          </p:nvSpPr>
          <p:spPr>
            <a:xfrm>
              <a:off x="3790008" y="3047432"/>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61" name="TextBox 60">
              <a:extLst>
                <a:ext uri="{FF2B5EF4-FFF2-40B4-BE49-F238E27FC236}">
                  <a16:creationId xmlns:a16="http://schemas.microsoft.com/office/drawing/2014/main" id="{731CC165-C7B7-46AA-97BD-32AAABCE1DAE}"/>
                </a:ext>
              </a:extLst>
            </p:cNvPr>
            <p:cNvSpPr txBox="1"/>
            <p:nvPr/>
          </p:nvSpPr>
          <p:spPr>
            <a:xfrm>
              <a:off x="3261218" y="3047432"/>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62" name="TextBox 61">
              <a:extLst>
                <a:ext uri="{FF2B5EF4-FFF2-40B4-BE49-F238E27FC236}">
                  <a16:creationId xmlns:a16="http://schemas.microsoft.com/office/drawing/2014/main" id="{E9BD55E9-7392-4C3C-B4A8-81EC3692B0C0}"/>
                </a:ext>
              </a:extLst>
            </p:cNvPr>
            <p:cNvSpPr txBox="1"/>
            <p:nvPr/>
          </p:nvSpPr>
          <p:spPr>
            <a:xfrm>
              <a:off x="3525613" y="3047432"/>
              <a:ext cx="228600" cy="256032"/>
            </a:xfrm>
            <a:prstGeom prst="rect">
              <a:avLst/>
            </a:prstGeom>
            <a:solidFill>
              <a:schemeClr val="bg1"/>
            </a:solidFill>
            <a:ln>
              <a:solidFill>
                <a:srgbClr val="B94849"/>
              </a:solidFill>
            </a:ln>
          </p:spPr>
          <p:txBody>
            <a:bodyPr wrap="none" rtlCol="0">
              <a:spAutoFit/>
            </a:bodyPr>
            <a:lstStyle/>
            <a:p>
              <a:pPr algn="ctr">
                <a:spcAft>
                  <a:spcPts val="400"/>
                </a:spcAft>
              </a:pPr>
              <a:r>
                <a:rPr lang="en-US" sz="1200" b="1" dirty="0">
                  <a:solidFill>
                    <a:srgbClr val="B94849"/>
                  </a:solidFill>
                </a:rPr>
                <a:t>4</a:t>
              </a:r>
            </a:p>
          </p:txBody>
        </p:sp>
        <p:sp>
          <p:nvSpPr>
            <p:cNvPr id="63" name="TextBox 62">
              <a:extLst>
                <a:ext uri="{FF2B5EF4-FFF2-40B4-BE49-F238E27FC236}">
                  <a16:creationId xmlns:a16="http://schemas.microsoft.com/office/drawing/2014/main" id="{9AA7D342-8E29-4A06-9235-8B43BAD2CCDC}"/>
                </a:ext>
              </a:extLst>
            </p:cNvPr>
            <p:cNvSpPr txBox="1"/>
            <p:nvPr/>
          </p:nvSpPr>
          <p:spPr>
            <a:xfrm>
              <a:off x="4054404" y="3047432"/>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sp>
          <p:nvSpPr>
            <p:cNvPr id="69" name="TextBox 68">
              <a:extLst>
                <a:ext uri="{FF2B5EF4-FFF2-40B4-BE49-F238E27FC236}">
                  <a16:creationId xmlns:a16="http://schemas.microsoft.com/office/drawing/2014/main" id="{B32B750E-35F7-4F24-AD5A-E743DF69F6EA}"/>
                </a:ext>
              </a:extLst>
            </p:cNvPr>
            <p:cNvSpPr txBox="1"/>
            <p:nvPr/>
          </p:nvSpPr>
          <p:spPr>
            <a:xfrm>
              <a:off x="3523192" y="2380359"/>
              <a:ext cx="228600" cy="256032"/>
            </a:xfrm>
            <a:prstGeom prst="rect">
              <a:avLst/>
            </a:prstGeom>
            <a:solidFill>
              <a:schemeClr val="bg1"/>
            </a:solidFill>
            <a:ln>
              <a:solidFill>
                <a:srgbClr val="005378"/>
              </a:solidFill>
            </a:ln>
          </p:spPr>
          <p:txBody>
            <a:bodyPr wrap="none" rtlCol="0">
              <a:spAutoFit/>
            </a:bodyPr>
            <a:lstStyle/>
            <a:p>
              <a:pPr algn="ctr">
                <a:spcAft>
                  <a:spcPts val="400"/>
                </a:spcAft>
              </a:pPr>
              <a:r>
                <a:rPr lang="en-US" sz="1200" b="1" dirty="0">
                  <a:solidFill>
                    <a:srgbClr val="005378"/>
                  </a:solidFill>
                </a:rPr>
                <a:t>2</a:t>
              </a:r>
            </a:p>
          </p:txBody>
        </p:sp>
        <p:sp>
          <p:nvSpPr>
            <p:cNvPr id="70" name="TextBox 69">
              <a:extLst>
                <a:ext uri="{FF2B5EF4-FFF2-40B4-BE49-F238E27FC236}">
                  <a16:creationId xmlns:a16="http://schemas.microsoft.com/office/drawing/2014/main" id="{8B9FC099-A4AB-4F28-AE67-896D2273F16E}"/>
                </a:ext>
              </a:extLst>
            </p:cNvPr>
            <p:cNvSpPr txBox="1"/>
            <p:nvPr/>
          </p:nvSpPr>
          <p:spPr>
            <a:xfrm>
              <a:off x="3257741" y="2380359"/>
              <a:ext cx="228600" cy="256032"/>
            </a:xfrm>
            <a:prstGeom prst="rect">
              <a:avLst/>
            </a:prstGeom>
            <a:solidFill>
              <a:schemeClr val="bg1"/>
            </a:solidFill>
            <a:ln>
              <a:solidFill>
                <a:srgbClr val="003849"/>
              </a:solidFill>
            </a:ln>
          </p:spPr>
          <p:txBody>
            <a:bodyPr wrap="none" rtlCol="0">
              <a:spAutoFit/>
            </a:bodyPr>
            <a:lstStyle/>
            <a:p>
              <a:pPr algn="ctr">
                <a:spcAft>
                  <a:spcPts val="400"/>
                </a:spcAft>
              </a:pPr>
              <a:r>
                <a:rPr lang="en-US" sz="1200" b="1" dirty="0">
                  <a:solidFill>
                    <a:srgbClr val="00384B"/>
                  </a:solidFill>
                </a:rPr>
                <a:t>1</a:t>
              </a:r>
            </a:p>
          </p:txBody>
        </p:sp>
        <p:sp>
          <p:nvSpPr>
            <p:cNvPr id="71" name="TextBox 70">
              <a:extLst>
                <a:ext uri="{FF2B5EF4-FFF2-40B4-BE49-F238E27FC236}">
                  <a16:creationId xmlns:a16="http://schemas.microsoft.com/office/drawing/2014/main" id="{FAD0FE1B-B842-4AE2-A511-1EA61964D428}"/>
                </a:ext>
              </a:extLst>
            </p:cNvPr>
            <p:cNvSpPr txBox="1"/>
            <p:nvPr/>
          </p:nvSpPr>
          <p:spPr>
            <a:xfrm>
              <a:off x="3788643" y="2380359"/>
              <a:ext cx="228600" cy="256032"/>
            </a:xfrm>
            <a:prstGeom prst="rect">
              <a:avLst/>
            </a:prstGeom>
            <a:solidFill>
              <a:schemeClr val="bg1"/>
            </a:solidFill>
            <a:ln>
              <a:solidFill>
                <a:srgbClr val="B94849"/>
              </a:solidFill>
            </a:ln>
          </p:spPr>
          <p:txBody>
            <a:bodyPr wrap="none" rtlCol="0">
              <a:spAutoFit/>
            </a:bodyPr>
            <a:lstStyle/>
            <a:p>
              <a:pPr algn="ctr">
                <a:spcAft>
                  <a:spcPts val="400"/>
                </a:spcAft>
              </a:pPr>
              <a:r>
                <a:rPr lang="en-US" sz="1200" b="1" dirty="0">
                  <a:solidFill>
                    <a:srgbClr val="B94849"/>
                  </a:solidFill>
                </a:rPr>
                <a:t>4</a:t>
              </a:r>
            </a:p>
          </p:txBody>
        </p:sp>
        <p:sp>
          <p:nvSpPr>
            <p:cNvPr id="72" name="TextBox 71">
              <a:extLst>
                <a:ext uri="{FF2B5EF4-FFF2-40B4-BE49-F238E27FC236}">
                  <a16:creationId xmlns:a16="http://schemas.microsoft.com/office/drawing/2014/main" id="{29028F57-990F-445A-BB85-9158EA382EEA}"/>
                </a:ext>
              </a:extLst>
            </p:cNvPr>
            <p:cNvSpPr txBox="1"/>
            <p:nvPr/>
          </p:nvSpPr>
          <p:spPr>
            <a:xfrm>
              <a:off x="4054093" y="2380359"/>
              <a:ext cx="228600" cy="256032"/>
            </a:xfrm>
            <a:prstGeom prst="rect">
              <a:avLst/>
            </a:prstGeom>
            <a:solidFill>
              <a:schemeClr val="bg1"/>
            </a:solidFill>
            <a:ln>
              <a:solidFill>
                <a:srgbClr val="B7BFBF"/>
              </a:solidFill>
            </a:ln>
          </p:spPr>
          <p:txBody>
            <a:bodyPr wrap="none" rtlCol="0">
              <a:spAutoFit/>
            </a:bodyPr>
            <a:lstStyle/>
            <a:p>
              <a:pPr algn="ctr">
                <a:spcAft>
                  <a:spcPts val="400"/>
                </a:spcAft>
              </a:pPr>
              <a:r>
                <a:rPr lang="en-US" sz="1200" b="1" dirty="0">
                  <a:solidFill>
                    <a:srgbClr val="B7BFBF"/>
                  </a:solidFill>
                </a:rPr>
                <a:t>5</a:t>
              </a:r>
            </a:p>
          </p:txBody>
        </p:sp>
      </p:grpSp>
    </p:spTree>
    <p:extLst>
      <p:ext uri="{BB962C8B-B14F-4D97-AF65-F5344CB8AC3E}">
        <p14:creationId xmlns:p14="http://schemas.microsoft.com/office/powerpoint/2010/main" val="35822403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8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nodeType="withEffect">
                                  <p:stCondLst>
                                    <p:cond delay="8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8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par>
                                <p:cTn id="27" presetID="10" presetClass="entr" presetSubtype="0" fill="hold"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l"/>
            <a:r>
              <a:rPr lang="en-US" dirty="0"/>
              <a:t>Pathways Levels</a:t>
            </a:r>
          </a:p>
        </p:txBody>
      </p:sp>
      <p:graphicFrame>
        <p:nvGraphicFramePr>
          <p:cNvPr id="3" name="Diagram 2"/>
          <p:cNvGraphicFramePr/>
          <p:nvPr>
            <p:extLst>
              <p:ext uri="{D42A27DB-BD31-4B8C-83A1-F6EECF244321}">
                <p14:modId xmlns:p14="http://schemas.microsoft.com/office/powerpoint/2010/main" val="3409784378"/>
              </p:ext>
            </p:extLst>
          </p:nvPr>
        </p:nvGraphicFramePr>
        <p:xfrm>
          <a:off x="934916" y="1857103"/>
          <a:ext cx="6096000" cy="3609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5322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graphicEl>
                                              <a:dgm id="{CE1CA223-9483-4046-BA2A-A14CCEC57CA0}"/>
                                            </p:graphicEl>
                                          </p:spTgt>
                                        </p:tgtEl>
                                        <p:attrNameLst>
                                          <p:attrName>style.visibility</p:attrName>
                                        </p:attrNameLst>
                                      </p:cBhvr>
                                      <p:to>
                                        <p:strVal val="visible"/>
                                      </p:to>
                                    </p:set>
                                    <p:anim calcmode="lin" valueType="num">
                                      <p:cBhvr additive="base">
                                        <p:cTn id="7" dur="1500" fill="hold"/>
                                        <p:tgtEl>
                                          <p:spTgt spid="3">
                                            <p:graphicEl>
                                              <a:dgm id="{CE1CA223-9483-4046-BA2A-A14CCEC57CA0}"/>
                                            </p:graphic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graphicEl>
                                              <a:dgm id="{CE1CA223-9483-4046-BA2A-A14CCEC57CA0}"/>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graphicEl>
                                              <a:dgm id="{E58A23D5-3459-43FC-A611-1560AD6D0280}"/>
                                            </p:graphicEl>
                                          </p:spTgt>
                                        </p:tgtEl>
                                        <p:attrNameLst>
                                          <p:attrName>style.visibility</p:attrName>
                                        </p:attrNameLst>
                                      </p:cBhvr>
                                      <p:to>
                                        <p:strVal val="visible"/>
                                      </p:to>
                                    </p:set>
                                    <p:anim calcmode="lin" valueType="num">
                                      <p:cBhvr additive="base">
                                        <p:cTn id="11" dur="1500" fill="hold"/>
                                        <p:tgtEl>
                                          <p:spTgt spid="3">
                                            <p:graphicEl>
                                              <a:dgm id="{E58A23D5-3459-43FC-A611-1560AD6D0280}"/>
                                            </p:graphic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3">
                                            <p:graphicEl>
                                              <a:dgm id="{E58A23D5-3459-43FC-A611-1560AD6D0280}"/>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graphicEl>
                                              <a:dgm id="{DE2FF5C2-9FE2-4D73-8C06-AAC8B89EC39E}"/>
                                            </p:graphicEl>
                                          </p:spTgt>
                                        </p:tgtEl>
                                        <p:attrNameLst>
                                          <p:attrName>style.visibility</p:attrName>
                                        </p:attrNameLst>
                                      </p:cBhvr>
                                      <p:to>
                                        <p:strVal val="visible"/>
                                      </p:to>
                                    </p:set>
                                    <p:anim calcmode="lin" valueType="num">
                                      <p:cBhvr additive="base">
                                        <p:cTn id="15" dur="1500" fill="hold"/>
                                        <p:tgtEl>
                                          <p:spTgt spid="3">
                                            <p:graphicEl>
                                              <a:dgm id="{DE2FF5C2-9FE2-4D73-8C06-AAC8B89EC39E}"/>
                                            </p:graphic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3">
                                            <p:graphicEl>
                                              <a:dgm id="{DE2FF5C2-9FE2-4D73-8C06-AAC8B89EC39E}"/>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00"/>
                                  </p:stCondLst>
                                  <p:childTnLst>
                                    <p:set>
                                      <p:cBhvr>
                                        <p:cTn id="18" dur="1" fill="hold">
                                          <p:stCondLst>
                                            <p:cond delay="0"/>
                                          </p:stCondLst>
                                        </p:cTn>
                                        <p:tgtEl>
                                          <p:spTgt spid="3">
                                            <p:graphicEl>
                                              <a:dgm id="{43C9AA45-B3EF-47FC-BBD3-BBAE694B338B}"/>
                                            </p:graphicEl>
                                          </p:spTgt>
                                        </p:tgtEl>
                                        <p:attrNameLst>
                                          <p:attrName>style.visibility</p:attrName>
                                        </p:attrNameLst>
                                      </p:cBhvr>
                                      <p:to>
                                        <p:strVal val="visible"/>
                                      </p:to>
                                    </p:set>
                                    <p:anim calcmode="lin" valueType="num">
                                      <p:cBhvr additive="base">
                                        <p:cTn id="19" dur="1500" fill="hold"/>
                                        <p:tgtEl>
                                          <p:spTgt spid="3">
                                            <p:graphicEl>
                                              <a:dgm id="{43C9AA45-B3EF-47FC-BBD3-BBAE694B338B}"/>
                                            </p:graphic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3">
                                            <p:graphicEl>
                                              <a:dgm id="{43C9AA45-B3EF-47FC-BBD3-BBAE694B338B}"/>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00"/>
                                  </p:stCondLst>
                                  <p:childTnLst>
                                    <p:set>
                                      <p:cBhvr>
                                        <p:cTn id="22" dur="1" fill="hold">
                                          <p:stCondLst>
                                            <p:cond delay="0"/>
                                          </p:stCondLst>
                                        </p:cTn>
                                        <p:tgtEl>
                                          <p:spTgt spid="3">
                                            <p:graphicEl>
                                              <a:dgm id="{F5E27392-7442-4855-83AA-D0D6B49B1739}"/>
                                            </p:graphicEl>
                                          </p:spTgt>
                                        </p:tgtEl>
                                        <p:attrNameLst>
                                          <p:attrName>style.visibility</p:attrName>
                                        </p:attrNameLst>
                                      </p:cBhvr>
                                      <p:to>
                                        <p:strVal val="visible"/>
                                      </p:to>
                                    </p:set>
                                    <p:anim calcmode="lin" valueType="num">
                                      <p:cBhvr additive="base">
                                        <p:cTn id="23" dur="1500" fill="hold"/>
                                        <p:tgtEl>
                                          <p:spTgt spid="3">
                                            <p:graphicEl>
                                              <a:dgm id="{F5E27392-7442-4855-83AA-D0D6B49B1739}"/>
                                            </p:graphic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3">
                                            <p:graphicEl>
                                              <a:dgm id="{F5E27392-7442-4855-83AA-D0D6B49B173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700"/>
                                  </p:stCondLst>
                                  <p:childTnLst>
                                    <p:set>
                                      <p:cBhvr>
                                        <p:cTn id="26" dur="1" fill="hold">
                                          <p:stCondLst>
                                            <p:cond delay="0"/>
                                          </p:stCondLst>
                                        </p:cTn>
                                        <p:tgtEl>
                                          <p:spTgt spid="3">
                                            <p:graphicEl>
                                              <a:dgm id="{7024D826-E109-4C47-9D77-D417C79E355A}"/>
                                            </p:graphicEl>
                                          </p:spTgt>
                                        </p:tgtEl>
                                        <p:attrNameLst>
                                          <p:attrName>style.visibility</p:attrName>
                                        </p:attrNameLst>
                                      </p:cBhvr>
                                      <p:to>
                                        <p:strVal val="visible"/>
                                      </p:to>
                                    </p:set>
                                    <p:anim calcmode="lin" valueType="num">
                                      <p:cBhvr additive="base">
                                        <p:cTn id="27" dur="1500" fill="hold"/>
                                        <p:tgtEl>
                                          <p:spTgt spid="3">
                                            <p:graphicEl>
                                              <a:dgm id="{7024D826-E109-4C47-9D77-D417C79E355A}"/>
                                            </p:graphicEl>
                                          </p:spTgt>
                                        </p:tgtEl>
                                        <p:attrNameLst>
                                          <p:attrName>ppt_x</p:attrName>
                                        </p:attrNameLst>
                                      </p:cBhvr>
                                      <p:tavLst>
                                        <p:tav tm="0">
                                          <p:val>
                                            <p:strVal val="1+#ppt_w/2"/>
                                          </p:val>
                                        </p:tav>
                                        <p:tav tm="100000">
                                          <p:val>
                                            <p:strVal val="#ppt_x"/>
                                          </p:val>
                                        </p:tav>
                                      </p:tavLst>
                                    </p:anim>
                                    <p:anim calcmode="lin" valueType="num">
                                      <p:cBhvr additive="base">
                                        <p:cTn id="28" dur="1500" fill="hold"/>
                                        <p:tgtEl>
                                          <p:spTgt spid="3">
                                            <p:graphicEl>
                                              <a:dgm id="{7024D826-E109-4C47-9D77-D417C79E355A}"/>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400"/>
                                  </p:stCondLst>
                                  <p:childTnLst>
                                    <p:set>
                                      <p:cBhvr>
                                        <p:cTn id="30" dur="1" fill="hold">
                                          <p:stCondLst>
                                            <p:cond delay="0"/>
                                          </p:stCondLst>
                                        </p:cTn>
                                        <p:tgtEl>
                                          <p:spTgt spid="3">
                                            <p:graphicEl>
                                              <a:dgm id="{2633518B-38F6-4690-BA5F-1F7C9D1DAF82}"/>
                                            </p:graphicEl>
                                          </p:spTgt>
                                        </p:tgtEl>
                                        <p:attrNameLst>
                                          <p:attrName>style.visibility</p:attrName>
                                        </p:attrNameLst>
                                      </p:cBhvr>
                                      <p:to>
                                        <p:strVal val="visible"/>
                                      </p:to>
                                    </p:set>
                                    <p:anim calcmode="lin" valueType="num">
                                      <p:cBhvr additive="base">
                                        <p:cTn id="31" dur="1500" fill="hold"/>
                                        <p:tgtEl>
                                          <p:spTgt spid="3">
                                            <p:graphicEl>
                                              <a:dgm id="{2633518B-38F6-4690-BA5F-1F7C9D1DAF82}"/>
                                            </p:graphic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3">
                                            <p:graphicEl>
                                              <a:dgm id="{2633518B-38F6-4690-BA5F-1F7C9D1DAF82}"/>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400"/>
                                  </p:stCondLst>
                                  <p:childTnLst>
                                    <p:set>
                                      <p:cBhvr>
                                        <p:cTn id="34" dur="1" fill="hold">
                                          <p:stCondLst>
                                            <p:cond delay="0"/>
                                          </p:stCondLst>
                                        </p:cTn>
                                        <p:tgtEl>
                                          <p:spTgt spid="3">
                                            <p:graphicEl>
                                              <a:dgm id="{107851ED-2DDC-4592-9DF4-61ED364F3674}"/>
                                            </p:graphicEl>
                                          </p:spTgt>
                                        </p:tgtEl>
                                        <p:attrNameLst>
                                          <p:attrName>style.visibility</p:attrName>
                                        </p:attrNameLst>
                                      </p:cBhvr>
                                      <p:to>
                                        <p:strVal val="visible"/>
                                      </p:to>
                                    </p:set>
                                    <p:anim calcmode="lin" valueType="num">
                                      <p:cBhvr additive="base">
                                        <p:cTn id="35" dur="1500" fill="hold"/>
                                        <p:tgtEl>
                                          <p:spTgt spid="3">
                                            <p:graphicEl>
                                              <a:dgm id="{107851ED-2DDC-4592-9DF4-61ED364F3674}"/>
                                            </p:graphic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graphicEl>
                                              <a:dgm id="{107851ED-2DDC-4592-9DF4-61ED364F3674}"/>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400"/>
                                  </p:stCondLst>
                                  <p:childTnLst>
                                    <p:set>
                                      <p:cBhvr>
                                        <p:cTn id="38" dur="1" fill="hold">
                                          <p:stCondLst>
                                            <p:cond delay="0"/>
                                          </p:stCondLst>
                                        </p:cTn>
                                        <p:tgtEl>
                                          <p:spTgt spid="3">
                                            <p:graphicEl>
                                              <a:dgm id="{516CBE8C-EC45-49B4-9867-D7E00A903D96}"/>
                                            </p:graphicEl>
                                          </p:spTgt>
                                        </p:tgtEl>
                                        <p:attrNameLst>
                                          <p:attrName>style.visibility</p:attrName>
                                        </p:attrNameLst>
                                      </p:cBhvr>
                                      <p:to>
                                        <p:strVal val="visible"/>
                                      </p:to>
                                    </p:set>
                                    <p:anim calcmode="lin" valueType="num">
                                      <p:cBhvr additive="base">
                                        <p:cTn id="39" dur="1500" fill="hold"/>
                                        <p:tgtEl>
                                          <p:spTgt spid="3">
                                            <p:graphicEl>
                                              <a:dgm id="{516CBE8C-EC45-49B4-9867-D7E00A903D96}"/>
                                            </p:graphicEl>
                                          </p:spTgt>
                                        </p:tgtEl>
                                        <p:attrNameLst>
                                          <p:attrName>ppt_x</p:attrName>
                                        </p:attrNameLst>
                                      </p:cBhvr>
                                      <p:tavLst>
                                        <p:tav tm="0">
                                          <p:val>
                                            <p:strVal val="1+#ppt_w/2"/>
                                          </p:val>
                                        </p:tav>
                                        <p:tav tm="100000">
                                          <p:val>
                                            <p:strVal val="#ppt_x"/>
                                          </p:val>
                                        </p:tav>
                                      </p:tavLst>
                                    </p:anim>
                                    <p:anim calcmode="lin" valueType="num">
                                      <p:cBhvr additive="base">
                                        <p:cTn id="40" dur="1500" fill="hold"/>
                                        <p:tgtEl>
                                          <p:spTgt spid="3">
                                            <p:graphicEl>
                                              <a:dgm id="{516CBE8C-EC45-49B4-9867-D7E00A903D96}"/>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100"/>
                                  </p:stCondLst>
                                  <p:childTnLst>
                                    <p:set>
                                      <p:cBhvr>
                                        <p:cTn id="42" dur="1" fill="hold">
                                          <p:stCondLst>
                                            <p:cond delay="0"/>
                                          </p:stCondLst>
                                        </p:cTn>
                                        <p:tgtEl>
                                          <p:spTgt spid="3">
                                            <p:graphicEl>
                                              <a:dgm id="{1EBAC379-5213-4343-A8A8-2B9A044CDB8D}"/>
                                            </p:graphicEl>
                                          </p:spTgt>
                                        </p:tgtEl>
                                        <p:attrNameLst>
                                          <p:attrName>style.visibility</p:attrName>
                                        </p:attrNameLst>
                                      </p:cBhvr>
                                      <p:to>
                                        <p:strVal val="visible"/>
                                      </p:to>
                                    </p:set>
                                    <p:anim calcmode="lin" valueType="num">
                                      <p:cBhvr additive="base">
                                        <p:cTn id="43" dur="1500" fill="hold"/>
                                        <p:tgtEl>
                                          <p:spTgt spid="3">
                                            <p:graphicEl>
                                              <a:dgm id="{1EBAC379-5213-4343-A8A8-2B9A044CDB8D}"/>
                                            </p:graphicEl>
                                          </p:spTgt>
                                        </p:tgtEl>
                                        <p:attrNameLst>
                                          <p:attrName>ppt_x</p:attrName>
                                        </p:attrNameLst>
                                      </p:cBhvr>
                                      <p:tavLst>
                                        <p:tav tm="0">
                                          <p:val>
                                            <p:strVal val="1+#ppt_w/2"/>
                                          </p:val>
                                        </p:tav>
                                        <p:tav tm="100000">
                                          <p:val>
                                            <p:strVal val="#ppt_x"/>
                                          </p:val>
                                        </p:tav>
                                      </p:tavLst>
                                    </p:anim>
                                    <p:anim calcmode="lin" valueType="num">
                                      <p:cBhvr additive="base">
                                        <p:cTn id="44" dur="1500" fill="hold"/>
                                        <p:tgtEl>
                                          <p:spTgt spid="3">
                                            <p:graphicEl>
                                              <a:dgm id="{1EBAC379-5213-4343-A8A8-2B9A044CDB8D}"/>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100"/>
                                  </p:stCondLst>
                                  <p:childTnLst>
                                    <p:set>
                                      <p:cBhvr>
                                        <p:cTn id="46" dur="1" fill="hold">
                                          <p:stCondLst>
                                            <p:cond delay="0"/>
                                          </p:stCondLst>
                                        </p:cTn>
                                        <p:tgtEl>
                                          <p:spTgt spid="3">
                                            <p:graphicEl>
                                              <a:dgm id="{D3D19B7A-9E52-4C59-84CF-08258BD7F4FB}"/>
                                            </p:graphicEl>
                                          </p:spTgt>
                                        </p:tgtEl>
                                        <p:attrNameLst>
                                          <p:attrName>style.visibility</p:attrName>
                                        </p:attrNameLst>
                                      </p:cBhvr>
                                      <p:to>
                                        <p:strVal val="visible"/>
                                      </p:to>
                                    </p:set>
                                    <p:anim calcmode="lin" valueType="num">
                                      <p:cBhvr additive="base">
                                        <p:cTn id="47" dur="1500" fill="hold"/>
                                        <p:tgtEl>
                                          <p:spTgt spid="3">
                                            <p:graphicEl>
                                              <a:dgm id="{D3D19B7A-9E52-4C59-84CF-08258BD7F4FB}"/>
                                            </p:graphic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3">
                                            <p:graphicEl>
                                              <a:dgm id="{D3D19B7A-9E52-4C59-84CF-08258BD7F4FB}"/>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100"/>
                                  </p:stCondLst>
                                  <p:childTnLst>
                                    <p:set>
                                      <p:cBhvr>
                                        <p:cTn id="50" dur="1" fill="hold">
                                          <p:stCondLst>
                                            <p:cond delay="0"/>
                                          </p:stCondLst>
                                        </p:cTn>
                                        <p:tgtEl>
                                          <p:spTgt spid="3">
                                            <p:graphicEl>
                                              <a:dgm id="{460157FB-5B30-427D-8D20-50EA9740A042}"/>
                                            </p:graphicEl>
                                          </p:spTgt>
                                        </p:tgtEl>
                                        <p:attrNameLst>
                                          <p:attrName>style.visibility</p:attrName>
                                        </p:attrNameLst>
                                      </p:cBhvr>
                                      <p:to>
                                        <p:strVal val="visible"/>
                                      </p:to>
                                    </p:set>
                                    <p:anim calcmode="lin" valueType="num">
                                      <p:cBhvr additive="base">
                                        <p:cTn id="51" dur="1500" fill="hold"/>
                                        <p:tgtEl>
                                          <p:spTgt spid="3">
                                            <p:graphicEl>
                                              <a:dgm id="{460157FB-5B30-427D-8D20-50EA9740A042}"/>
                                            </p:graphicEl>
                                          </p:spTgt>
                                        </p:tgtEl>
                                        <p:attrNameLst>
                                          <p:attrName>ppt_x</p:attrName>
                                        </p:attrNameLst>
                                      </p:cBhvr>
                                      <p:tavLst>
                                        <p:tav tm="0">
                                          <p:val>
                                            <p:strVal val="1+#ppt_w/2"/>
                                          </p:val>
                                        </p:tav>
                                        <p:tav tm="100000">
                                          <p:val>
                                            <p:strVal val="#ppt_x"/>
                                          </p:val>
                                        </p:tav>
                                      </p:tavLst>
                                    </p:anim>
                                    <p:anim calcmode="lin" valueType="num">
                                      <p:cBhvr additive="base">
                                        <p:cTn id="52" dur="1500" fill="hold"/>
                                        <p:tgtEl>
                                          <p:spTgt spid="3">
                                            <p:graphicEl>
                                              <a:dgm id="{460157FB-5B30-427D-8D20-50EA9740A042}"/>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800"/>
                                  </p:stCondLst>
                                  <p:childTnLst>
                                    <p:set>
                                      <p:cBhvr>
                                        <p:cTn id="54" dur="1" fill="hold">
                                          <p:stCondLst>
                                            <p:cond delay="0"/>
                                          </p:stCondLst>
                                        </p:cTn>
                                        <p:tgtEl>
                                          <p:spTgt spid="3">
                                            <p:graphicEl>
                                              <a:dgm id="{58D185D6-D734-4F2D-9A9A-9382DF5EDFF1}"/>
                                            </p:graphicEl>
                                          </p:spTgt>
                                        </p:tgtEl>
                                        <p:attrNameLst>
                                          <p:attrName>style.visibility</p:attrName>
                                        </p:attrNameLst>
                                      </p:cBhvr>
                                      <p:to>
                                        <p:strVal val="visible"/>
                                      </p:to>
                                    </p:set>
                                    <p:anim calcmode="lin" valueType="num">
                                      <p:cBhvr additive="base">
                                        <p:cTn id="55" dur="1500" fill="hold"/>
                                        <p:tgtEl>
                                          <p:spTgt spid="3">
                                            <p:graphicEl>
                                              <a:dgm id="{58D185D6-D734-4F2D-9A9A-9382DF5EDFF1}"/>
                                            </p:graphicEl>
                                          </p:spTgt>
                                        </p:tgtEl>
                                        <p:attrNameLst>
                                          <p:attrName>ppt_x</p:attrName>
                                        </p:attrNameLst>
                                      </p:cBhvr>
                                      <p:tavLst>
                                        <p:tav tm="0">
                                          <p:val>
                                            <p:strVal val="1+#ppt_w/2"/>
                                          </p:val>
                                        </p:tav>
                                        <p:tav tm="100000">
                                          <p:val>
                                            <p:strVal val="#ppt_x"/>
                                          </p:val>
                                        </p:tav>
                                      </p:tavLst>
                                    </p:anim>
                                    <p:anim calcmode="lin" valueType="num">
                                      <p:cBhvr additive="base">
                                        <p:cTn id="56" dur="1500" fill="hold"/>
                                        <p:tgtEl>
                                          <p:spTgt spid="3">
                                            <p:graphicEl>
                                              <a:dgm id="{58D185D6-D734-4F2D-9A9A-9382DF5EDFF1}"/>
                                            </p:graphic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2800"/>
                                  </p:stCondLst>
                                  <p:childTnLst>
                                    <p:set>
                                      <p:cBhvr>
                                        <p:cTn id="58" dur="1" fill="hold">
                                          <p:stCondLst>
                                            <p:cond delay="0"/>
                                          </p:stCondLst>
                                        </p:cTn>
                                        <p:tgtEl>
                                          <p:spTgt spid="3">
                                            <p:graphicEl>
                                              <a:dgm id="{20B18D27-92E3-4722-A727-9AB77A3F2BEA}"/>
                                            </p:graphicEl>
                                          </p:spTgt>
                                        </p:tgtEl>
                                        <p:attrNameLst>
                                          <p:attrName>style.visibility</p:attrName>
                                        </p:attrNameLst>
                                      </p:cBhvr>
                                      <p:to>
                                        <p:strVal val="visible"/>
                                      </p:to>
                                    </p:set>
                                    <p:anim calcmode="lin" valueType="num">
                                      <p:cBhvr additive="base">
                                        <p:cTn id="59" dur="1500" fill="hold"/>
                                        <p:tgtEl>
                                          <p:spTgt spid="3">
                                            <p:graphicEl>
                                              <a:dgm id="{20B18D27-92E3-4722-A727-9AB77A3F2BEA}"/>
                                            </p:graphicEl>
                                          </p:spTgt>
                                        </p:tgtEl>
                                        <p:attrNameLst>
                                          <p:attrName>ppt_x</p:attrName>
                                        </p:attrNameLst>
                                      </p:cBhvr>
                                      <p:tavLst>
                                        <p:tav tm="0">
                                          <p:val>
                                            <p:strVal val="1+#ppt_w/2"/>
                                          </p:val>
                                        </p:tav>
                                        <p:tav tm="100000">
                                          <p:val>
                                            <p:strVal val="#ppt_x"/>
                                          </p:val>
                                        </p:tav>
                                      </p:tavLst>
                                    </p:anim>
                                    <p:anim calcmode="lin" valueType="num">
                                      <p:cBhvr additive="base">
                                        <p:cTn id="60" dur="1500" fill="hold"/>
                                        <p:tgtEl>
                                          <p:spTgt spid="3">
                                            <p:graphicEl>
                                              <a:dgm id="{20B18D27-92E3-4722-A727-9AB77A3F2BEA}"/>
                                            </p:graphic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800"/>
                                  </p:stCondLst>
                                  <p:childTnLst>
                                    <p:set>
                                      <p:cBhvr>
                                        <p:cTn id="62" dur="1" fill="hold">
                                          <p:stCondLst>
                                            <p:cond delay="0"/>
                                          </p:stCondLst>
                                        </p:cTn>
                                        <p:tgtEl>
                                          <p:spTgt spid="3">
                                            <p:graphicEl>
                                              <a:dgm id="{1E2C750B-2ACF-4EAB-B731-927D044011AB}"/>
                                            </p:graphicEl>
                                          </p:spTgt>
                                        </p:tgtEl>
                                        <p:attrNameLst>
                                          <p:attrName>style.visibility</p:attrName>
                                        </p:attrNameLst>
                                      </p:cBhvr>
                                      <p:to>
                                        <p:strVal val="visible"/>
                                      </p:to>
                                    </p:set>
                                    <p:anim calcmode="lin" valueType="num">
                                      <p:cBhvr additive="base">
                                        <p:cTn id="63" dur="1500" fill="hold"/>
                                        <p:tgtEl>
                                          <p:spTgt spid="3">
                                            <p:graphicEl>
                                              <a:dgm id="{1E2C750B-2ACF-4EAB-B731-927D044011AB}"/>
                                            </p:graphicEl>
                                          </p:spTgt>
                                        </p:tgtEl>
                                        <p:attrNameLst>
                                          <p:attrName>ppt_x</p:attrName>
                                        </p:attrNameLst>
                                      </p:cBhvr>
                                      <p:tavLst>
                                        <p:tav tm="0">
                                          <p:val>
                                            <p:strVal val="1+#ppt_w/2"/>
                                          </p:val>
                                        </p:tav>
                                        <p:tav tm="100000">
                                          <p:val>
                                            <p:strVal val="#ppt_x"/>
                                          </p:val>
                                        </p:tav>
                                      </p:tavLst>
                                    </p:anim>
                                    <p:anim calcmode="lin" valueType="num">
                                      <p:cBhvr additive="base">
                                        <p:cTn id="64" dur="1500" fill="hold"/>
                                        <p:tgtEl>
                                          <p:spTgt spid="3">
                                            <p:graphicEl>
                                              <a:dgm id="{1E2C750B-2ACF-4EAB-B731-927D044011A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Presentation3">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5 Corporate-4x3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2402</TotalTime>
  <Words>4187</Words>
  <Application>Microsoft Office PowerPoint</Application>
  <PresentationFormat>On-screen Show (4:3)</PresentationFormat>
  <Paragraphs>477</Paragraphs>
  <Slides>45</Slides>
  <Notes>34</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Arial</vt:lpstr>
      <vt:lpstr>Arial Black</vt:lpstr>
      <vt:lpstr>Arial Narrow</vt:lpstr>
      <vt:lpstr>Calibri</vt:lpstr>
      <vt:lpstr>MS Office Symbol Regular</vt:lpstr>
      <vt:lpstr>MV Boli</vt:lpstr>
      <vt:lpstr>Webdings</vt:lpstr>
      <vt:lpstr>Wingdings</vt:lpstr>
      <vt:lpstr>ヒラギノ角ゴ Pro W3</vt:lpstr>
      <vt:lpstr>Presentation3</vt:lpstr>
      <vt:lpstr>1_2015 Corporate-4x3 template</vt:lpstr>
      <vt:lpstr>Pathways Learning Experience</vt:lpstr>
      <vt:lpstr>Agenda</vt:lpstr>
      <vt:lpstr>PowerPoint Presentation</vt:lpstr>
      <vt:lpstr>Overview of the Pathways Program</vt:lpstr>
      <vt:lpstr>Core Competencies of Toastmasters Learning</vt:lpstr>
      <vt:lpstr>Disciplines Established from Combination of Core Competencies</vt:lpstr>
      <vt:lpstr>Paths for Learning </vt:lpstr>
      <vt:lpstr>Paths and Core Competencies  </vt:lpstr>
      <vt:lpstr>Pathways Levels</vt:lpstr>
      <vt:lpstr>PowerPoint Presentation</vt:lpstr>
      <vt:lpstr>PowerPoint Presentation</vt:lpstr>
      <vt:lpstr>PowerPoint Presentation</vt:lpstr>
      <vt:lpstr>PowerPoint Presentation</vt:lpstr>
      <vt:lpstr>PowerPoint Presentation</vt:lpstr>
      <vt:lpstr>Benefits of Pathways </vt:lpstr>
      <vt:lpstr>Pathways Status as of March 15</vt:lpstr>
      <vt:lpstr>Comparison to Legacy C&amp;L Program</vt:lpstr>
      <vt:lpstr>Program Comparison</vt:lpstr>
      <vt:lpstr>Base Camp  Online Gateway to Pathways</vt:lpstr>
      <vt:lpstr>Sample a Project – Ice Breaker</vt:lpstr>
      <vt:lpstr>PowerPoint Presentation</vt:lpstr>
      <vt:lpstr>Path to DTM </vt:lpstr>
      <vt:lpstr>DTM Legacy C&amp;L Requirements</vt:lpstr>
      <vt:lpstr>DCP Education Goals</vt:lpstr>
      <vt:lpstr>Base Camp Manager Role</vt:lpstr>
      <vt:lpstr>Central Responsibilities</vt:lpstr>
      <vt:lpstr>Verifying Level Completion</vt:lpstr>
      <vt:lpstr>Verifying Level Completion (cont.)</vt:lpstr>
      <vt:lpstr>Track Member Progress</vt:lpstr>
      <vt:lpstr>Path Progress</vt:lpstr>
      <vt:lpstr>Base Camp Manager Tutorials</vt:lpstr>
      <vt:lpstr>PowerPoint Presentation</vt:lpstr>
      <vt:lpstr>Base Camp Manager Duties</vt:lpstr>
      <vt:lpstr>Pathways Resources</vt:lpstr>
      <vt:lpstr>www.toastmasters.org/Pathways-Overview</vt:lpstr>
      <vt:lpstr>www.toastmasters.org/Education/ Pathways/FAQ</vt:lpstr>
      <vt:lpstr>Tutorials and Resources</vt:lpstr>
      <vt:lpstr>d101tm.org/pathways/</vt:lpstr>
      <vt:lpstr>www.d4tm.org/pathways</vt:lpstr>
      <vt:lpstr>PowerPoint Presentation</vt:lpstr>
      <vt:lpstr>PowerPoint Presentation</vt:lpstr>
      <vt:lpstr>PowerPoint Presentation</vt:lpstr>
      <vt:lpstr>Base Camp Manager Duties</vt:lpstr>
      <vt:lpstr>PowerPoint Presentation</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Cawley, Ken</dc:creator>
  <cp:lastModifiedBy>Ken Cawley</cp:lastModifiedBy>
  <cp:revision>205</cp:revision>
  <dcterms:created xsi:type="dcterms:W3CDTF">2017-02-06T01:10:05Z</dcterms:created>
  <dcterms:modified xsi:type="dcterms:W3CDTF">2018-04-03T02:59:22Z</dcterms:modified>
</cp:coreProperties>
</file>